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63" r:id="rId2"/>
    <p:sldMasterId id="2147483648" r:id="rId3"/>
    <p:sldMasterId id="2147483963" r:id="rId4"/>
    <p:sldMasterId id="2147483971" r:id="rId5"/>
  </p:sldMasterIdLst>
  <p:notesMasterIdLst>
    <p:notesMasterId r:id="rId87"/>
  </p:notesMasterIdLst>
  <p:sldIdLst>
    <p:sldId id="256" r:id="rId6"/>
    <p:sldId id="284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11" r:id="rId42"/>
    <p:sldId id="312" r:id="rId43"/>
    <p:sldId id="313" r:id="rId44"/>
    <p:sldId id="314" r:id="rId45"/>
    <p:sldId id="315" r:id="rId46"/>
    <p:sldId id="316" r:id="rId47"/>
    <p:sldId id="317" r:id="rId48"/>
    <p:sldId id="318" r:id="rId49"/>
    <p:sldId id="319" r:id="rId50"/>
    <p:sldId id="320" r:id="rId51"/>
    <p:sldId id="321" r:id="rId52"/>
    <p:sldId id="322" r:id="rId53"/>
    <p:sldId id="323" r:id="rId54"/>
    <p:sldId id="324" r:id="rId55"/>
    <p:sldId id="325" r:id="rId56"/>
    <p:sldId id="326" r:id="rId57"/>
    <p:sldId id="327" r:id="rId58"/>
    <p:sldId id="328" r:id="rId59"/>
    <p:sldId id="329" r:id="rId60"/>
    <p:sldId id="330" r:id="rId61"/>
    <p:sldId id="331" r:id="rId62"/>
    <p:sldId id="332" r:id="rId63"/>
    <p:sldId id="333" r:id="rId64"/>
    <p:sldId id="334" r:id="rId65"/>
    <p:sldId id="335" r:id="rId66"/>
    <p:sldId id="336" r:id="rId67"/>
    <p:sldId id="337" r:id="rId68"/>
    <p:sldId id="338" r:id="rId69"/>
    <p:sldId id="339" r:id="rId70"/>
    <p:sldId id="340" r:id="rId71"/>
    <p:sldId id="272" r:id="rId72"/>
    <p:sldId id="259" r:id="rId73"/>
    <p:sldId id="260" r:id="rId74"/>
    <p:sldId id="261" r:id="rId75"/>
    <p:sldId id="262" r:id="rId76"/>
    <p:sldId id="263" r:id="rId77"/>
    <p:sldId id="264" r:id="rId78"/>
    <p:sldId id="265" r:id="rId79"/>
    <p:sldId id="266" r:id="rId80"/>
    <p:sldId id="267" r:id="rId81"/>
    <p:sldId id="268" r:id="rId82"/>
    <p:sldId id="269" r:id="rId83"/>
    <p:sldId id="270" r:id="rId84"/>
    <p:sldId id="286" r:id="rId85"/>
    <p:sldId id="287" r:id="rId8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viewProps" Target="viewProp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90" Type="http://schemas.openxmlformats.org/officeDocument/2006/relationships/theme" Target="theme/theme1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LU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B241E0-70C5-4408-A318-E882CA1324D8}" type="datetimeFigureOut">
              <a:rPr lang="fr-LU" smtClean="0"/>
              <a:t>15/10/2024</a:t>
            </a:fld>
            <a:endParaRPr lang="fr-LU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LU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LU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LU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09AC19-EA14-4D2A-831D-D77FA0005603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451047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63550" y="723900"/>
            <a:ext cx="6388100" cy="3594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FF0863-E8CA-418F-8390-9506503D8FC3}" type="slidenum">
              <a:rPr lang="en-US" altLang="de-DE" smtClean="0"/>
              <a:pPr>
                <a:defRPr/>
              </a:pPr>
              <a:t>3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4123124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13467-895D-478A-B368-2FAC2478CFA2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53945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13467-895D-478A-B368-2FAC2478CFA2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9479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13467-895D-478A-B368-2FAC2478CFA2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685746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13467-895D-478A-B368-2FAC2478CFA2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27146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LU" dirty="0"/>
              <a:t>Ressourcen schonen – bestmögliche Verwertungsmethoden finden</a:t>
            </a:r>
          </a:p>
          <a:p>
            <a:endParaRPr lang="de-LU" dirty="0"/>
          </a:p>
          <a:p>
            <a:r>
              <a:rPr lang="de-LU" dirty="0"/>
              <a:t>Innovation – eigene Produktionsverfahren – Prüfung der Partner / Anlagen, Transporteure sollen energieeffizient fahren…</a:t>
            </a:r>
          </a:p>
          <a:p>
            <a:endParaRPr lang="de-LU" dirty="0"/>
          </a:p>
          <a:p>
            <a:r>
              <a:rPr lang="de-LU" dirty="0"/>
              <a:t>Nachhaltigkeit – im eigenen Betrieb</a:t>
            </a:r>
          </a:p>
          <a:p>
            <a:endParaRPr lang="de-LU" dirty="0"/>
          </a:p>
          <a:p>
            <a:r>
              <a:rPr lang="de-LU" dirty="0" err="1"/>
              <a:t>Circular</a:t>
            </a:r>
            <a:r>
              <a:rPr lang="de-LU" dirty="0"/>
              <a:t> Economy fördern – Partnerauswahl, Zusammenarbeit mit Verbänden, Gemeinden, etc.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641D6-7790-4EED-BE26-A096BBF2DDCB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9702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CCC9A-ABCC-485B-B145-B99696BF9E49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9663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2901F-BED6-DA49-A50F-B17F52DB4828}" type="slidenum">
              <a:rPr lang="de-DE" smtClean="0"/>
              <a:t>67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62202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L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A2901F-BED6-DA49-A50F-B17F52DB4828}" type="slidenum">
              <a:rPr lang="de-DE" smtClean="0"/>
              <a:t>68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21069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LU" dirty="0"/>
              <a:t>Nordausrichtung bei 30 ° kann etwa 60 % des Ertrags von Südausrichtung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A2901F-BED6-DA49-A50F-B17F52DB4828}" type="slidenum">
              <a:rPr lang="de-DE" smtClean="0"/>
              <a:t>69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03090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L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A2901F-BED6-DA49-A50F-B17F52DB4828}" type="slidenum">
              <a:rPr lang="de-DE" smtClean="0"/>
              <a:t>70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2957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96AB0-4981-861A-E489-A0719B1D0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D464096-C4EE-70C9-651A-39948BA9C9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63550" y="723900"/>
            <a:ext cx="6388100" cy="35941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04D9950-ED6F-64D9-4200-280DACDE31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LU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55629DE-B5C7-4E8B-3713-843AE714B1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FF0863-E8CA-418F-8390-9506503D8FC3}" type="slidenum">
              <a:rPr lang="en-US" altLang="de-DE" smtClean="0"/>
              <a:pPr>
                <a:defRPr/>
              </a:pPr>
              <a:t>4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7242617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ACR – Kollektiver Eigenverbrauch (</a:t>
            </a:r>
            <a:r>
              <a:rPr lang="de-DE" dirty="0" err="1"/>
              <a:t>Autoconsommation</a:t>
            </a:r>
            <a:r>
              <a:rPr lang="de-DE" dirty="0"/>
              <a:t> </a:t>
            </a:r>
            <a:r>
              <a:rPr lang="de-DE" dirty="0" err="1"/>
              <a:t>collective</a:t>
            </a:r>
            <a:r>
              <a:rPr lang="de-DE" dirty="0"/>
              <a:t> </a:t>
            </a:r>
            <a:r>
              <a:rPr lang="de-DE" dirty="0" err="1"/>
              <a:t>renouvelable</a:t>
            </a:r>
            <a:r>
              <a:rPr lang="de-DE" dirty="0"/>
              <a:t>) -&gt; AC1 – Mehrere Nutzer in mehreren Gebäuden im Umkreis von 100m ; APS – 1 Nutzer an mehreren Standorten</a:t>
            </a:r>
          </a:p>
          <a:p>
            <a:r>
              <a:rPr lang="de-DE" dirty="0"/>
              <a:t>CEL/CER – Lokale/Nationale Energiegemeinschaft (Communauté </a:t>
            </a:r>
            <a:r>
              <a:rPr lang="de-DE" dirty="0" err="1"/>
              <a:t>énergétique</a:t>
            </a:r>
            <a:r>
              <a:rPr lang="de-DE" dirty="0"/>
              <a:t> </a:t>
            </a:r>
            <a:r>
              <a:rPr lang="de-DE" dirty="0" err="1"/>
              <a:t>renouvelable</a:t>
            </a:r>
            <a:r>
              <a:rPr lang="de-DE" dirty="0"/>
              <a:t>)</a:t>
            </a:r>
            <a:endParaRPr lang="de-L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A2901F-BED6-DA49-A50F-B17F52DB4828}" type="slidenum">
              <a:rPr lang="de-DE" smtClean="0"/>
              <a:t>71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03711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ACR – Kollektiver Eigenverbrauch (</a:t>
            </a:r>
            <a:r>
              <a:rPr lang="de-DE" dirty="0" err="1"/>
              <a:t>Autoconsommation</a:t>
            </a:r>
            <a:r>
              <a:rPr lang="de-DE" dirty="0"/>
              <a:t> </a:t>
            </a:r>
            <a:r>
              <a:rPr lang="de-DE" dirty="0" err="1"/>
              <a:t>collective</a:t>
            </a:r>
            <a:r>
              <a:rPr lang="de-DE" dirty="0"/>
              <a:t> </a:t>
            </a:r>
            <a:r>
              <a:rPr lang="de-DE" dirty="0" err="1"/>
              <a:t>renouvelable</a:t>
            </a:r>
            <a:r>
              <a:rPr lang="de-DE" dirty="0"/>
              <a:t>) -&gt; AC1 – Mehrere Nutzer in mehreren Gebäuden im Umkreis von 100m ; APS – 1 Nutzer an mehreren Standorten</a:t>
            </a:r>
          </a:p>
          <a:p>
            <a:r>
              <a:rPr lang="de-DE" dirty="0"/>
              <a:t>CEL/CER – Lokale/Nationale Energiegemeinschaft (Communauté </a:t>
            </a:r>
            <a:r>
              <a:rPr lang="de-DE" dirty="0" err="1"/>
              <a:t>énergétique</a:t>
            </a:r>
            <a:r>
              <a:rPr lang="de-DE" dirty="0"/>
              <a:t> </a:t>
            </a:r>
            <a:r>
              <a:rPr lang="de-DE" dirty="0" err="1"/>
              <a:t>renouvelable</a:t>
            </a:r>
            <a:r>
              <a:rPr lang="de-DE" dirty="0"/>
              <a:t>)</a:t>
            </a:r>
            <a:endParaRPr lang="de-L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A2901F-BED6-DA49-A50F-B17F52DB4828}" type="slidenum">
              <a:rPr lang="de-DE" smtClean="0"/>
              <a:t>72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23321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L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A2901F-BED6-DA49-A50F-B17F52DB4828}" type="slidenum">
              <a:rPr lang="de-DE" smtClean="0"/>
              <a:t>73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7418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L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A2901F-BED6-DA49-A50F-B17F52DB4828}" type="slidenum">
              <a:rPr lang="de-DE" smtClean="0"/>
              <a:t>74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52104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L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A2901F-BED6-DA49-A50F-B17F52DB4828}" type="slidenum">
              <a:rPr lang="de-DE" smtClean="0"/>
              <a:t>75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34772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L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A2901F-BED6-DA49-A50F-B17F52DB4828}" type="slidenum">
              <a:rPr lang="de-DE" smtClean="0"/>
              <a:t>76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81311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L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A2901F-BED6-DA49-A50F-B17F52DB4828}" type="slidenum">
              <a:rPr lang="de-DE" smtClean="0"/>
              <a:t>77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86258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L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A2901F-BED6-DA49-A50F-B17F52DB4828}" type="slidenum">
              <a:rPr lang="de-DE" smtClean="0"/>
              <a:t>78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48255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2901F-BED6-DA49-A50F-B17F52DB4828}" type="slidenum">
              <a:rPr lang="de-DE" smtClean="0"/>
              <a:t>79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6220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63550" y="723900"/>
            <a:ext cx="6388100" cy="3594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LU" dirty="0"/>
              <a:t>P à P </a:t>
            </a:r>
            <a:r>
              <a:rPr lang="de-LU" dirty="0" err="1"/>
              <a:t>gratuit</a:t>
            </a:r>
            <a:endParaRPr lang="de-LU" dirty="0"/>
          </a:p>
          <a:p>
            <a:endParaRPr lang="de-LU" dirty="0"/>
          </a:p>
          <a:p>
            <a:r>
              <a:rPr lang="de-LU" dirty="0"/>
              <a:t>12 </a:t>
            </a:r>
            <a:r>
              <a:rPr lang="de-LU" dirty="0" err="1"/>
              <a:t>vidages</a:t>
            </a:r>
            <a:endParaRPr lang="de-LU" dirty="0"/>
          </a:p>
          <a:p>
            <a:endParaRPr lang="de-LU" dirty="0"/>
          </a:p>
          <a:p>
            <a:r>
              <a:rPr lang="de-LU" dirty="0"/>
              <a:t>CRES 130€/t</a:t>
            </a:r>
            <a:endParaRPr lang="lb-L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FF0863-E8CA-418F-8390-9506503D8FC3}" type="slidenum">
              <a:rPr lang="en-US" altLang="de-DE" smtClean="0"/>
              <a:pPr>
                <a:defRPr/>
              </a:pPr>
              <a:t>6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256860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63550" y="723900"/>
            <a:ext cx="6388100" cy="3594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LU" dirty="0" err="1"/>
              <a:t>PàP</a:t>
            </a:r>
            <a:r>
              <a:rPr lang="de-LU" dirty="0"/>
              <a:t> </a:t>
            </a:r>
            <a:r>
              <a:rPr lang="de-LU" dirty="0" err="1"/>
              <a:t>gratuite</a:t>
            </a:r>
            <a:endParaRPr lang="de-LU" dirty="0"/>
          </a:p>
          <a:p>
            <a:endParaRPr lang="de-LU" dirty="0"/>
          </a:p>
          <a:p>
            <a:r>
              <a:rPr lang="de-LU" dirty="0"/>
              <a:t>37 </a:t>
            </a:r>
            <a:r>
              <a:rPr lang="de-LU" dirty="0" err="1"/>
              <a:t>Vidages</a:t>
            </a:r>
            <a:endParaRPr lang="de-LU" dirty="0"/>
          </a:p>
          <a:p>
            <a:endParaRPr lang="de-LU" dirty="0"/>
          </a:p>
          <a:p>
            <a:r>
              <a:rPr lang="de-LU" dirty="0"/>
              <a:t>Grünschnitt: </a:t>
            </a:r>
          </a:p>
          <a:p>
            <a:r>
              <a:rPr lang="de-LU" dirty="0"/>
              <a:t>Sammelstelle Commune </a:t>
            </a:r>
            <a:r>
              <a:rPr lang="de-LU" dirty="0" err="1"/>
              <a:t>gratuit</a:t>
            </a:r>
            <a:endParaRPr lang="de-LU" dirty="0"/>
          </a:p>
          <a:p>
            <a:r>
              <a:rPr lang="de-LU" dirty="0"/>
              <a:t>CRES 30€/t </a:t>
            </a:r>
          </a:p>
          <a:p>
            <a:r>
              <a:rPr lang="de-LU" dirty="0"/>
              <a:t>Kompostanlage 30€/t</a:t>
            </a:r>
            <a:endParaRPr lang="lb-L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FF0863-E8CA-418F-8390-9506503D8FC3}" type="slidenum">
              <a:rPr lang="en-US" altLang="de-DE" smtClean="0"/>
              <a:pPr>
                <a:defRPr/>
              </a:pPr>
              <a:t>7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177299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63550" y="723900"/>
            <a:ext cx="6388100" cy="3594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LU" dirty="0" err="1"/>
              <a:t>PàP</a:t>
            </a:r>
            <a:r>
              <a:rPr lang="de-LU" dirty="0"/>
              <a:t> </a:t>
            </a:r>
            <a:r>
              <a:rPr lang="de-LU" dirty="0" err="1"/>
              <a:t>gratuite</a:t>
            </a:r>
            <a:endParaRPr lang="de-LU" dirty="0"/>
          </a:p>
          <a:p>
            <a:endParaRPr lang="de-LU" dirty="0"/>
          </a:p>
          <a:p>
            <a:r>
              <a:rPr lang="de-LU" dirty="0"/>
              <a:t>9 </a:t>
            </a:r>
            <a:r>
              <a:rPr lang="de-LU" dirty="0" err="1"/>
              <a:t>Vidages</a:t>
            </a:r>
            <a:endParaRPr lang="de-LU" dirty="0"/>
          </a:p>
          <a:p>
            <a:endParaRPr lang="de-LU" dirty="0"/>
          </a:p>
          <a:p>
            <a:r>
              <a:rPr lang="de-LU" dirty="0"/>
              <a:t>CRES 180€/t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FF0863-E8CA-418F-8390-9506503D8FC3}" type="slidenum">
              <a:rPr lang="en-US" altLang="de-DE" smtClean="0"/>
              <a:pPr>
                <a:defRPr/>
              </a:pPr>
              <a:t>8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351594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63550" y="723900"/>
            <a:ext cx="6388100" cy="3594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LU" dirty="0" err="1"/>
              <a:t>PàP</a:t>
            </a:r>
            <a:r>
              <a:rPr lang="de-LU" dirty="0"/>
              <a:t> </a:t>
            </a:r>
            <a:r>
              <a:rPr lang="de-LU" dirty="0" err="1"/>
              <a:t>gratuite</a:t>
            </a:r>
            <a:endParaRPr lang="de-LU" dirty="0"/>
          </a:p>
          <a:p>
            <a:endParaRPr lang="de-LU" dirty="0"/>
          </a:p>
          <a:p>
            <a:r>
              <a:rPr lang="de-LU" dirty="0"/>
              <a:t>27 </a:t>
            </a:r>
            <a:r>
              <a:rPr lang="de-LU" dirty="0" err="1"/>
              <a:t>vidages</a:t>
            </a:r>
            <a:endParaRPr lang="de-LU" dirty="0"/>
          </a:p>
          <a:p>
            <a:endParaRPr lang="de-LU" dirty="0"/>
          </a:p>
          <a:p>
            <a:r>
              <a:rPr lang="de-LU" dirty="0"/>
              <a:t>Avant: 12+52= 64</a:t>
            </a:r>
          </a:p>
          <a:p>
            <a:r>
              <a:rPr lang="de-LU" dirty="0" err="1"/>
              <a:t>Maintenant</a:t>
            </a:r>
            <a:r>
              <a:rPr lang="de-LU" dirty="0"/>
              <a:t>: 12+37+9+27= 85</a:t>
            </a:r>
          </a:p>
          <a:p>
            <a:endParaRPr lang="de-LU" dirty="0"/>
          </a:p>
          <a:p>
            <a:endParaRPr lang="de-LU" dirty="0"/>
          </a:p>
          <a:p>
            <a:r>
              <a:rPr lang="de-LU" dirty="0"/>
              <a:t>CRES 432/472€/t </a:t>
            </a:r>
          </a:p>
          <a:p>
            <a:r>
              <a:rPr lang="de-LU" dirty="0"/>
              <a:t>MBA 324,8/364,8€/t</a:t>
            </a:r>
            <a:endParaRPr lang="lb-L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FF0863-E8CA-418F-8390-9506503D8FC3}" type="slidenum">
              <a:rPr lang="en-US" altLang="de-DE" smtClean="0"/>
              <a:pPr>
                <a:defRPr/>
              </a:pPr>
              <a:t>9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684387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63550" y="723900"/>
            <a:ext cx="6388100" cy="3594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LU" dirty="0"/>
              <a:t>Gips, Bauschutt</a:t>
            </a:r>
          </a:p>
          <a:p>
            <a:endParaRPr lang="de-LU" dirty="0"/>
          </a:p>
          <a:p>
            <a:r>
              <a:rPr lang="de-LU" dirty="0"/>
              <a:t>Holz</a:t>
            </a:r>
          </a:p>
          <a:p>
            <a:endParaRPr lang="de-LU" dirty="0"/>
          </a:p>
          <a:p>
            <a:r>
              <a:rPr lang="de-LU" dirty="0"/>
              <a:t>Sperrmüll</a:t>
            </a:r>
          </a:p>
          <a:p>
            <a:endParaRPr lang="de-LU" dirty="0"/>
          </a:p>
          <a:p>
            <a:r>
              <a:rPr lang="de-LU" dirty="0"/>
              <a:t>Gras</a:t>
            </a:r>
            <a:r>
              <a:rPr lang="de-LU"/>
              <a:t>, Grünschnitt</a:t>
            </a:r>
          </a:p>
          <a:p>
            <a:endParaRPr lang="lb-L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FF0863-E8CA-418F-8390-9506503D8FC3}" type="slidenum">
              <a:rPr lang="en-US" altLang="de-DE" smtClean="0"/>
              <a:pPr>
                <a:defRPr/>
              </a:pPr>
              <a:t>10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933890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63550" y="723900"/>
            <a:ext cx="6388100" cy="3594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LU" dirty="0" err="1"/>
              <a:t>Recettes</a:t>
            </a:r>
            <a:r>
              <a:rPr lang="de-LU" dirty="0"/>
              <a:t> diverses:</a:t>
            </a:r>
          </a:p>
          <a:p>
            <a:r>
              <a:rPr lang="de-LU" dirty="0" err="1"/>
              <a:t>Valorlux</a:t>
            </a:r>
            <a:endParaRPr lang="de-LU" dirty="0"/>
          </a:p>
          <a:p>
            <a:r>
              <a:rPr lang="de-LU" dirty="0"/>
              <a:t>Spullweenchen</a:t>
            </a:r>
          </a:p>
          <a:p>
            <a:r>
              <a:rPr lang="de-LU" dirty="0"/>
              <a:t>Service de </a:t>
            </a:r>
            <a:r>
              <a:rPr lang="de-LU" dirty="0" err="1"/>
              <a:t>pesage</a:t>
            </a:r>
            <a:endParaRPr lang="de-LU"/>
          </a:p>
          <a:p>
            <a:endParaRPr lang="lb-L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FF0863-E8CA-418F-8390-9506503D8FC3}" type="slidenum">
              <a:rPr lang="en-US" altLang="de-DE" smtClean="0"/>
              <a:pPr>
                <a:defRPr/>
              </a:pPr>
              <a:t>12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076096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13467-895D-478A-B368-2FAC2478CFA2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6495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3AC154-33B5-4948-F1F1-52F0B05E5B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LU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B2DDCA5-44A6-CFEB-65E3-F64199CBC7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LU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BEC636-D611-A43C-5F9A-CEFD009C2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58A1A-C93A-4AE9-B5A3-A86244FA354C}" type="datetimeFigureOut">
              <a:rPr lang="fr-LU" smtClean="0"/>
              <a:t>15/10/2024</a:t>
            </a:fld>
            <a:endParaRPr lang="fr-LU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51F4531-FAA0-896C-0243-99F13432E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0B4A39D-560D-DC8C-DB4C-374DB28A0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F07-2DD5-4FE7-B982-1092426D78BC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1767942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ADB095-2B0D-B6D0-F22A-239008C8E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LU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833ED57-0516-20F3-D78D-43BCDB66EB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LU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D5ADAE4-C55D-0E04-CA06-12693E47D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58A1A-C93A-4AE9-B5A3-A86244FA354C}" type="datetimeFigureOut">
              <a:rPr lang="fr-LU" smtClean="0"/>
              <a:t>15/10/2024</a:t>
            </a:fld>
            <a:endParaRPr lang="fr-LU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953A57B-FC60-7733-6DD3-F555B5307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77E09B-82AE-DCBD-75D0-D72C94A02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F07-2DD5-4FE7-B982-1092426D78BC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56157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0B5198B-EBC4-3711-1ED3-6F7A9E08F7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LU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907D32A-3AE5-25C1-E70A-6F41608706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LU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041982-7AF2-D7C6-D00C-E0BC28CED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58A1A-C93A-4AE9-B5A3-A86244FA354C}" type="datetimeFigureOut">
              <a:rPr lang="fr-LU" smtClean="0"/>
              <a:t>15/10/2024</a:t>
            </a:fld>
            <a:endParaRPr lang="fr-LU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F59005-184A-5B2F-0D16-A387FC445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A956DD-1A8F-5279-12C3-186AC2C46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F07-2DD5-4FE7-B982-1092426D78BC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3461285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39DAB-B685-504A-B6F7-C7B85B6AD611}" type="datetimeFigureOut">
              <a:rPr lang="de-DE" smtClean="0"/>
              <a:t>15.10.2024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8C4A-40F8-7641-AB78-529B0F6F8ED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4859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39DAB-B685-504A-B6F7-C7B85B6AD611}" type="datetimeFigureOut">
              <a:rPr lang="de-DE" smtClean="0"/>
              <a:t>15.10.2024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8C4A-40F8-7641-AB78-529B0F6F8ED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7990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2">
            <a:extLst>
              <a:ext uri="{FF2B5EF4-FFF2-40B4-BE49-F238E27FC236}">
                <a16:creationId xmlns:a16="http://schemas.microsoft.com/office/drawing/2014/main" id="{D4D9C0CC-4306-40A8-B15B-CB885ED92C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528" y="18366"/>
            <a:ext cx="1200000" cy="746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EC5ACEE-5BA9-47F6-9E7D-39D45B53AA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583695" cy="91189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de-LU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609227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de-LU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24114011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5FC3C-04A5-44EA-86EC-4D02CB9C9D78}" type="datetimeFigureOut">
              <a:rPr lang="de-DE" smtClean="0"/>
              <a:t>15.10.2024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06FE7-3357-4B10-B2FE-50794F69A8CB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02372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5FC3C-04A5-44EA-86EC-4D02CB9C9D78}" type="datetimeFigureOut">
              <a:rPr lang="de-DE" smtClean="0"/>
              <a:t>15.10.2024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06FE7-3357-4B10-B2FE-50794F69A8CB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98305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CF0C32-FFA2-949B-CB3C-0EC78FCFE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LU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5E283F-D85F-D031-F968-7B46115A0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LU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57549F3-B648-D762-CA53-E5565DCFC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58A1A-C93A-4AE9-B5A3-A86244FA354C}" type="datetimeFigureOut">
              <a:rPr lang="fr-LU" smtClean="0"/>
              <a:t>15/10/2024</a:t>
            </a:fld>
            <a:endParaRPr lang="fr-LU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0E44761-207F-E00C-B78C-F2B819E80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FA3301-7000-8453-6CC3-19A972C36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F07-2DD5-4FE7-B982-1092426D78BC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2688268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C729A3-603D-AA08-B8F7-0054E2D00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LU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8CDD800-D835-E176-38B1-45776BDC74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448213D-B0B4-97AF-533D-AE7E8C466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58A1A-C93A-4AE9-B5A3-A86244FA354C}" type="datetimeFigureOut">
              <a:rPr lang="fr-LU" smtClean="0"/>
              <a:t>15/10/2024</a:t>
            </a:fld>
            <a:endParaRPr lang="fr-LU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B79E95F-04CB-E6C3-A897-2DCB61605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171AD70-B871-A0ED-2729-AC1942DDF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F07-2DD5-4FE7-B982-1092426D78BC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3017322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F9436B-C02E-7910-11F4-D4339DC93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LU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48CA7E-7FEF-0882-38D4-7145E890A9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LU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1610BDF-7DFB-511C-6B09-0EAF809185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LU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2BBB649-A514-2378-5855-518A42B8A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58A1A-C93A-4AE9-B5A3-A86244FA354C}" type="datetimeFigureOut">
              <a:rPr lang="fr-LU" smtClean="0"/>
              <a:t>15/10/2024</a:t>
            </a:fld>
            <a:endParaRPr lang="fr-LU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BD26957-CBA1-19DB-C3B0-7E3E14ACE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43D534F-90C0-D65F-76FA-9FFD886B8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F07-2DD5-4FE7-B982-1092426D78BC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3572663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1281A4-F013-D344-7039-BF27625D5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LU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B624B72-D439-A838-D7B1-1CF2A9335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F016531-ED41-80E8-558B-BEB92C8D3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LU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15CA179-409B-F9B7-3715-E471AF3313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7245106-4101-7B3B-4E21-AA60F5A3D9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LU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0640B84-911A-41DD-1DD4-C98233B81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58A1A-C93A-4AE9-B5A3-A86244FA354C}" type="datetimeFigureOut">
              <a:rPr lang="fr-LU" smtClean="0"/>
              <a:t>15/10/2024</a:t>
            </a:fld>
            <a:endParaRPr lang="fr-LU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4DE15E7-FC8F-03AD-94F4-08DD0857B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E3D30E0-2CB9-C50D-99C3-38352A3E7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F07-2DD5-4FE7-B982-1092426D78BC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4171313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9ACC5F-52BB-947E-D811-7EF8736F6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LU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CA9F6F5-FFB4-9E1B-DCCB-F04516CB3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58A1A-C93A-4AE9-B5A3-A86244FA354C}" type="datetimeFigureOut">
              <a:rPr lang="fr-LU" smtClean="0"/>
              <a:t>15/10/2024</a:t>
            </a:fld>
            <a:endParaRPr lang="fr-LU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9555F1B-B890-238B-4658-7B19EF44A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F7CD45F-E02D-0E4D-6BDC-DDD0438E2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F07-2DD5-4FE7-B982-1092426D78BC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592599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CD35489-C254-BB62-D3D3-D5D96F41E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58A1A-C93A-4AE9-B5A3-A86244FA354C}" type="datetimeFigureOut">
              <a:rPr lang="fr-LU" smtClean="0"/>
              <a:t>15/10/2024</a:t>
            </a:fld>
            <a:endParaRPr lang="fr-LU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36AC96E-B13D-A25B-E2C3-7B043AF6B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3A77C7-A697-EE24-0E0A-BE862943D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F07-2DD5-4FE7-B982-1092426D78BC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2162199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5C4DF9-4A64-C2B9-B123-2B1F6E68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LU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3EDB90-2A11-128D-A70C-0347BE0D3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LU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149C3F5-62CC-85C4-0487-FF377CA1F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3F10CEA-3412-FDFF-352A-020C6C4CE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58A1A-C93A-4AE9-B5A3-A86244FA354C}" type="datetimeFigureOut">
              <a:rPr lang="fr-LU" smtClean="0"/>
              <a:t>15/10/2024</a:t>
            </a:fld>
            <a:endParaRPr lang="fr-LU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AF041C7-147A-AF23-AFB4-39E2CFF2C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536D340-1E10-F0DA-3529-B055A8EE7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F07-2DD5-4FE7-B982-1092426D78BC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2771896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EF258F-B150-B935-2EE9-379219B57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LU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2C830B6-A6B6-2F19-ECE5-67EA23EA71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LU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1961CA0-829C-A685-FC8C-5B9CEB6832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72A8E7B-A1B9-3F41-84C5-DC1793F33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58A1A-C93A-4AE9-B5A3-A86244FA354C}" type="datetimeFigureOut">
              <a:rPr lang="fr-LU" smtClean="0"/>
              <a:t>15/10/2024</a:t>
            </a:fld>
            <a:endParaRPr lang="fr-LU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344DA20-E352-65FA-C9EA-188C84B5C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23B4AA4-D039-07E2-ED58-C2A5F7ACC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F07-2DD5-4FE7-B982-1092426D78BC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1194098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898074A-65C5-A876-B63C-FA0686212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LU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0A644C5-4552-2370-4BAB-F4FF684C2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LU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7A7808-AA15-7C78-FBF8-BE5010B28D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858A1A-C93A-4AE9-B5A3-A86244FA354C}" type="datetimeFigureOut">
              <a:rPr lang="fr-LU" smtClean="0"/>
              <a:t>15/10/2024</a:t>
            </a:fld>
            <a:endParaRPr lang="fr-LU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575314-E00B-C5DD-B7F4-13867A21BF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LU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A038800-8188-3267-F9D1-D551844749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B5BF07-2DD5-4FE7-B982-1092426D78BC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1168180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39DAB-B685-504A-B6F7-C7B85B6AD611}" type="datetimeFigureOut">
              <a:rPr lang="de-DE" smtClean="0"/>
              <a:t>15.10.2024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E8C4A-40F8-7641-AB78-529B0F6F8ED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9777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664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fondprésentation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972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5FC3C-04A5-44EA-86EC-4D02CB9C9D78}" type="datetimeFigureOut">
              <a:rPr lang="de-DE" smtClean="0"/>
              <a:t>15.10.2024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06FE7-3357-4B10-B2FE-50794F69A8CB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1784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uerthwiki.de/wiki/index.php/Flatternde_Nebel_(Buch)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png"/><Relationship Id="rId4" Type="http://schemas.openxmlformats.org/officeDocument/2006/relationships/hyperlink" Target="https://creativecommons.org/licenses/by-sa/3.0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6" Type="http://schemas.openxmlformats.org/officeDocument/2006/relationships/image" Target="../media/image23.jpeg"/><Relationship Id="rId5" Type="http://schemas.microsoft.com/office/2007/relationships/hdphoto" Target="../media/hdphoto1.wdp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.xml"/><Relationship Id="rId5" Type="http://schemas.openxmlformats.org/officeDocument/2006/relationships/image" Target="../media/image19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.xml"/><Relationship Id="rId6" Type="http://schemas.openxmlformats.org/officeDocument/2006/relationships/image" Target="../media/image19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exels.com/de/foto/medizin-nahansicht-drogen-kapsel-48194/" TargetMode="External"/><Relationship Id="rId13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7.jpeg"/><Relationship Id="rId12" Type="http://schemas.openxmlformats.org/officeDocument/2006/relationships/hyperlink" Target="https://www.kochwiki.org/wiki/Pommes_Frites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kiwithek.kidsweb.at/index.php/Sicherheit_beim_Basteln" TargetMode="External"/><Relationship Id="rId11" Type="http://schemas.openxmlformats.org/officeDocument/2006/relationships/image" Target="../media/image39.jpg"/><Relationship Id="rId5" Type="http://schemas.openxmlformats.org/officeDocument/2006/relationships/image" Target="../media/image36.jpg"/><Relationship Id="rId10" Type="http://schemas.openxmlformats.org/officeDocument/2006/relationships/hyperlink" Target="https://www.process-worldwide.com/chemicals-industry-continues-to-grow-in-2018-a-740702/" TargetMode="External"/><Relationship Id="rId4" Type="http://schemas.openxmlformats.org/officeDocument/2006/relationships/hyperlink" Target="https://www.pexels.com/photo/assorted-color-paint-buckets-1887946/" TargetMode="External"/><Relationship Id="rId9" Type="http://schemas.openxmlformats.org/officeDocument/2006/relationships/image" Target="../media/image38.jpeg"/><Relationship Id="rId14" Type="http://schemas.openxmlformats.org/officeDocument/2006/relationships/hyperlink" Target="https://en.wikipedia.org/wiki/Synthetic_oil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jpeg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54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jpe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de.wikipedia.org/wiki/Sinn_(Unternehmen)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hyperlink" Target="https://www.flickr.com/photos/feuerwehrwiesbaden/24859317288" TargetMode="External"/><Relationship Id="rId3" Type="http://schemas.openxmlformats.org/officeDocument/2006/relationships/image" Target="../media/image59.jpg"/><Relationship Id="rId7" Type="http://schemas.openxmlformats.org/officeDocument/2006/relationships/hyperlink" Target="https://foto.wuestenigel.com/baustelle-clarenbachstift-koln-braunsfeld-fundort-der-fliegerbombe/" TargetMode="External"/><Relationship Id="rId12" Type="http://schemas.openxmlformats.org/officeDocument/2006/relationships/image" Target="../media/image6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1.jpeg"/><Relationship Id="rId11" Type="http://schemas.openxmlformats.org/officeDocument/2006/relationships/hyperlink" Target="https://www.pexels.com/de/foto/arbeiten-arbeitsplatz-buro-drinnen-1181403/" TargetMode="External"/><Relationship Id="rId5" Type="http://schemas.openxmlformats.org/officeDocument/2006/relationships/image" Target="../media/image60.jpeg"/><Relationship Id="rId10" Type="http://schemas.openxmlformats.org/officeDocument/2006/relationships/image" Target="../media/image63.jpeg"/><Relationship Id="rId4" Type="http://schemas.openxmlformats.org/officeDocument/2006/relationships/hyperlink" Target="https://www.pikist.com/free-photo-sbsju" TargetMode="External"/><Relationship Id="rId9" Type="http://schemas.openxmlformats.org/officeDocument/2006/relationships/hyperlink" Target="https://pxhere.com/en/photo/691383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SIDEC%2001.05%20LU%20complet(1).mp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tm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1.jpeg"/><Relationship Id="rId7" Type="http://schemas.openxmlformats.org/officeDocument/2006/relationships/image" Target="../media/image79.jpg"/><Relationship Id="rId12" Type="http://schemas.openxmlformats.org/officeDocument/2006/relationships/image" Target="../media/image8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8.png"/><Relationship Id="rId11" Type="http://schemas.openxmlformats.org/officeDocument/2006/relationships/image" Target="../media/image83.jpe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allpaperflare.com/search?wallpaper=sweden" TargetMode="External"/><Relationship Id="rId3" Type="http://schemas.openxmlformats.org/officeDocument/2006/relationships/hyperlink" Target="https://pixabay.com/de/deutschland-flagge-europa-1157536/" TargetMode="External"/><Relationship Id="rId7" Type="http://schemas.openxmlformats.org/officeDocument/2006/relationships/image" Target="../media/image87.jp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think0.deviantart.com/art/Germany-Grunge-Flag-121207694" TargetMode="External"/><Relationship Id="rId5" Type="http://schemas.openxmlformats.org/officeDocument/2006/relationships/image" Target="../media/image86.jpg"/><Relationship Id="rId4" Type="http://schemas.openxmlformats.org/officeDocument/2006/relationships/image" Target="../media/image1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creos-net.lu/de/privatkunden/stromanschluss/ich-teile-meine-energie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tiff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8.png"/><Relationship Id="rId4" Type="http://schemas.openxmlformats.org/officeDocument/2006/relationships/image" Target="../media/image12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6C6EF0-F50B-7101-8A42-B8CE36A5BE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28368" y="4522156"/>
            <a:ext cx="4937937" cy="1363215"/>
          </a:xfrm>
        </p:spPr>
        <p:txBody>
          <a:bodyPr anchor="t">
            <a:normAutofit/>
          </a:bodyPr>
          <a:lstStyle/>
          <a:p>
            <a:pPr algn="l"/>
            <a:r>
              <a:rPr lang="fr-LU" sz="4400"/>
              <a:t>Wëllkomm op eisem Informatiounsowend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E2D6188-24E5-426A-BB2A-3FA2D6B9C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88331"/>
            <a:ext cx="356463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208BC59-C84F-483F-80CD-FAEC74229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573" y="0"/>
            <a:ext cx="3913632" cy="228523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ADA0ED0-0FEF-2994-9B7D-DDED762E0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823" y="649885"/>
            <a:ext cx="3476105" cy="425823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1DABD52-05DF-4F31-AFB9-B330D8BE4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25559" y="725908"/>
            <a:ext cx="2852928" cy="2852928"/>
          </a:xfrm>
          <a:custGeom>
            <a:avLst/>
            <a:gdLst>
              <a:gd name="connsiteX0" fmla="*/ 1426464 w 2852928"/>
              <a:gd name="connsiteY0" fmla="*/ 0 h 2852928"/>
              <a:gd name="connsiteX1" fmla="*/ 2852928 w 2852928"/>
              <a:gd name="connsiteY1" fmla="*/ 1426464 h 2852928"/>
              <a:gd name="connsiteX2" fmla="*/ 1426464 w 2852928"/>
              <a:gd name="connsiteY2" fmla="*/ 2852928 h 2852928"/>
              <a:gd name="connsiteX3" fmla="*/ 0 w 2852928"/>
              <a:gd name="connsiteY3" fmla="*/ 1426464 h 2852928"/>
              <a:gd name="connsiteX4" fmla="*/ 1426464 w 2852928"/>
              <a:gd name="connsiteY4" fmla="*/ 0 h 2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831D4E3-D3EA-07AF-51A3-ED7EE539F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9763" y="1272777"/>
            <a:ext cx="1905887" cy="182965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D4EB8F4-676F-9E7B-EF53-D68898A0D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643" y="3496336"/>
            <a:ext cx="2329136" cy="2789384"/>
          </a:xfrm>
          <a:prstGeom prst="rect">
            <a:avLst/>
          </a:pr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8E4F04B5-4D4A-4F70-8549-384AF5351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8761" y="-4330"/>
            <a:ext cx="3273238" cy="3383891"/>
          </a:xfrm>
          <a:custGeom>
            <a:avLst/>
            <a:gdLst>
              <a:gd name="connsiteX0" fmla="*/ 122841 w 3273238"/>
              <a:gd name="connsiteY0" fmla="*/ 0 h 3383891"/>
              <a:gd name="connsiteX1" fmla="*/ 3273238 w 3273238"/>
              <a:gd name="connsiteY1" fmla="*/ 0 h 3383891"/>
              <a:gd name="connsiteX2" fmla="*/ 3273238 w 3273238"/>
              <a:gd name="connsiteY2" fmla="*/ 3291335 h 3383891"/>
              <a:gd name="connsiteX3" fmla="*/ 3118338 w 3273238"/>
              <a:gd name="connsiteY3" fmla="*/ 3331164 h 3383891"/>
              <a:gd name="connsiteX4" fmla="*/ 2595295 w 3273238"/>
              <a:gd name="connsiteY4" fmla="*/ 3383891 h 3383891"/>
              <a:gd name="connsiteX5" fmla="*/ 0 w 3273238"/>
              <a:gd name="connsiteY5" fmla="*/ 788596 h 3383891"/>
              <a:gd name="connsiteX6" fmla="*/ 116679 w 3273238"/>
              <a:gd name="connsiteY6" fmla="*/ 16835 h 338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C3CA82C-764E-8715-1D41-4EDF624300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9800" y="368428"/>
            <a:ext cx="1952160" cy="1952160"/>
          </a:xfrm>
          <a:prstGeom prst="rect">
            <a:avLst/>
          </a:pr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D14DB62-3EB3-452E-89EE-30B0CDB0C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63236" y="4071322"/>
            <a:ext cx="2828765" cy="2786678"/>
          </a:xfrm>
          <a:custGeom>
            <a:avLst/>
            <a:gdLst>
              <a:gd name="connsiteX0" fmla="*/ 1888236 w 2828765"/>
              <a:gd name="connsiteY0" fmla="*/ 0 h 2786678"/>
              <a:gd name="connsiteX1" fmla="*/ 2788281 w 2828765"/>
              <a:gd name="connsiteY1" fmla="*/ 227900 h 2786678"/>
              <a:gd name="connsiteX2" fmla="*/ 2828765 w 2828765"/>
              <a:gd name="connsiteY2" fmla="*/ 252495 h 2786678"/>
              <a:gd name="connsiteX3" fmla="*/ 2828765 w 2828765"/>
              <a:gd name="connsiteY3" fmla="*/ 2786678 h 2786678"/>
              <a:gd name="connsiteX4" fmla="*/ 227128 w 2828765"/>
              <a:gd name="connsiteY4" fmla="*/ 2786678 h 2786678"/>
              <a:gd name="connsiteX5" fmla="*/ 148387 w 2828765"/>
              <a:gd name="connsiteY5" fmla="*/ 2623223 h 2786678"/>
              <a:gd name="connsiteX6" fmla="*/ 0 w 2828765"/>
              <a:gd name="connsiteY6" fmla="*/ 1888236 h 2786678"/>
              <a:gd name="connsiteX7" fmla="*/ 1888236 w 2828765"/>
              <a:gd name="connsiteY7" fmla="*/ 0 h 27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074613B-C505-B4C6-279D-B58553196B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8582" y="5410772"/>
            <a:ext cx="2135777" cy="61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5497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9CD2EB-6BE6-41B6-1A65-2A470531E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LU" dirty="0"/>
              <a:t>Tonnen (01-09/2024)</a:t>
            </a:r>
            <a:endParaRPr lang="lb-LU" dirty="0"/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0FF3B792-7D3D-F334-1F2E-F40C787320F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603612" y="1273908"/>
          <a:ext cx="6984776" cy="52171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284476">
                  <a:extLst>
                    <a:ext uri="{9D8B030D-6E8A-4147-A177-3AD203B41FA5}">
                      <a16:colId xmlns:a16="http://schemas.microsoft.com/office/drawing/2014/main" val="1472354322"/>
                    </a:ext>
                  </a:extLst>
                </a:gridCol>
                <a:gridCol w="2700300">
                  <a:extLst>
                    <a:ext uri="{9D8B030D-6E8A-4147-A177-3AD203B41FA5}">
                      <a16:colId xmlns:a16="http://schemas.microsoft.com/office/drawing/2014/main" val="38645539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LU" dirty="0" err="1"/>
                        <a:t>Anlaag</a:t>
                      </a:r>
                      <a:endParaRPr lang="lb-L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LU" dirty="0"/>
                        <a:t>Tonnen</a:t>
                      </a:r>
                      <a:endParaRPr lang="lb-L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170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LU" dirty="0"/>
                        <a:t>Mechanisch-biologisch </a:t>
                      </a:r>
                      <a:r>
                        <a:rPr lang="de-LU" dirty="0" err="1"/>
                        <a:t>Anlaag</a:t>
                      </a:r>
                      <a:endParaRPr lang="de-LU" dirty="0"/>
                    </a:p>
                    <a:p>
                      <a:pPr marL="742950" lvl="1" indent="-285750">
                        <a:buFont typeface="Wingdings" panose="05000000000000000000" pitchFamily="2" charset="2"/>
                        <a:buChar char="è"/>
                      </a:pPr>
                      <a:r>
                        <a:rPr lang="de-LU" b="1" dirty="0"/>
                        <a:t>Gro </a:t>
                      </a:r>
                      <a:r>
                        <a:rPr lang="de-LU" b="1" dirty="0" err="1"/>
                        <a:t>Dreckskescht</a:t>
                      </a:r>
                      <a:endParaRPr lang="de-LU" b="1" dirty="0"/>
                    </a:p>
                    <a:p>
                      <a:pPr marL="1200150" lvl="2" indent="-285750">
                        <a:buFont typeface="Wingdings" panose="05000000000000000000" pitchFamily="2" charset="2"/>
                        <a:buChar char="è"/>
                      </a:pPr>
                      <a:r>
                        <a:rPr lang="de-LU" i="1" dirty="0"/>
                        <a:t>Tandel</a:t>
                      </a:r>
                    </a:p>
                    <a:p>
                      <a:pPr marL="1200150" lvl="2" indent="-285750">
                        <a:buFont typeface="Wingdings" panose="05000000000000000000" pitchFamily="2" charset="2"/>
                        <a:buChar char="è"/>
                      </a:pPr>
                      <a:endParaRPr lang="lb-L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LU" dirty="0"/>
                        <a:t>23‘000</a:t>
                      </a:r>
                    </a:p>
                    <a:p>
                      <a:pPr lvl="1" algn="r"/>
                      <a:r>
                        <a:rPr lang="de-LU" b="1" dirty="0"/>
                        <a:t>12‘700</a:t>
                      </a:r>
                    </a:p>
                    <a:p>
                      <a:pPr lvl="2" algn="r"/>
                      <a:r>
                        <a:rPr lang="de-LU" i="1" dirty="0"/>
                        <a:t>130 (1,02%)</a:t>
                      </a:r>
                      <a:endParaRPr lang="lb-L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9141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LU" dirty="0"/>
                        <a:t>Ressourcenzentren</a:t>
                      </a:r>
                    </a:p>
                    <a:p>
                      <a:endParaRPr lang="de-L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de-L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8‘250</a:t>
                      </a:r>
                      <a:endParaRPr lang="lb-L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3929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LU" dirty="0" err="1"/>
                        <a:t>Kompostanlaag</a:t>
                      </a:r>
                      <a:endParaRPr lang="de-LU" dirty="0"/>
                    </a:p>
                    <a:p>
                      <a:pPr marL="742950" lvl="1" indent="-285750">
                        <a:buFont typeface="Wingdings" panose="05000000000000000000" pitchFamily="2" charset="2"/>
                        <a:buChar char="è"/>
                      </a:pPr>
                      <a:r>
                        <a:rPr lang="de-LU" b="1" dirty="0" err="1"/>
                        <a:t>Brong</a:t>
                      </a:r>
                      <a:r>
                        <a:rPr lang="de-LU" b="1" dirty="0"/>
                        <a:t> </a:t>
                      </a:r>
                      <a:r>
                        <a:rPr lang="de-LU" b="1" dirty="0" err="1"/>
                        <a:t>Dreckskescht</a:t>
                      </a:r>
                      <a:endParaRPr lang="de-LU" b="1" dirty="0"/>
                    </a:p>
                    <a:p>
                      <a:pPr marL="1200150" lvl="2" indent="-285750">
                        <a:buFont typeface="Wingdings" panose="05000000000000000000" pitchFamily="2" charset="2"/>
                        <a:buChar char="è"/>
                      </a:pPr>
                      <a:r>
                        <a:rPr lang="de-LU" b="0" i="1" dirty="0"/>
                        <a:t>Tandel</a:t>
                      </a:r>
                    </a:p>
                    <a:p>
                      <a:pPr marL="1200150" lvl="2" indent="-285750">
                        <a:buFont typeface="Wingdings" panose="05000000000000000000" pitchFamily="2" charset="2"/>
                        <a:buChar char="è"/>
                      </a:pPr>
                      <a:endParaRPr lang="de-LU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de-L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11‘500</a:t>
                      </a:r>
                    </a:p>
                    <a:p>
                      <a:pPr lvl="1" algn="r"/>
                      <a:r>
                        <a:rPr lang="de-LU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5‘700</a:t>
                      </a:r>
                    </a:p>
                    <a:p>
                      <a:pPr lvl="1" algn="r"/>
                      <a:r>
                        <a:rPr lang="de-LU" sz="1800" b="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73 (1,28%)</a:t>
                      </a:r>
                      <a:endParaRPr lang="lb-LU" sz="1800" b="0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7462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742950" lvl="1" indent="-285750" algn="l" defTabSz="914400" rtl="0" eaLnBrk="1" latinLnBrk="0" hangingPunct="1">
                        <a:buFont typeface="Wingdings" panose="05000000000000000000" pitchFamily="2" charset="2"/>
                        <a:buChar char="è"/>
                      </a:pPr>
                      <a:r>
                        <a:rPr lang="de-LU" sz="18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Greng</a:t>
                      </a:r>
                      <a:r>
                        <a:rPr lang="de-LU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LU" sz="18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Dreckskescht</a:t>
                      </a:r>
                      <a:endParaRPr lang="de-LU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200150" marR="0" lvl="2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è"/>
                        <a:tabLst/>
                        <a:defRPr/>
                      </a:pPr>
                      <a:r>
                        <a:rPr lang="de-LU" b="0" i="1" dirty="0"/>
                        <a:t>Tandel</a:t>
                      </a:r>
                    </a:p>
                    <a:p>
                      <a:pPr marL="742950" lvl="1" indent="-285750" algn="l" defTabSz="914400" rtl="0" eaLnBrk="1" latinLnBrk="0" hangingPunct="1">
                        <a:buFont typeface="Wingdings" panose="05000000000000000000" pitchFamily="2" charset="2"/>
                        <a:buChar char="è"/>
                      </a:pPr>
                      <a:endParaRPr lang="lb-LU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de-LU" sz="1800" b="1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3‘000</a:t>
                      </a:r>
                    </a:p>
                    <a:p>
                      <a:pPr lvl="1" algn="r"/>
                      <a:r>
                        <a:rPr lang="de-LU" sz="1800" b="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 (1,66%)</a:t>
                      </a:r>
                      <a:endParaRPr lang="lb-LU" sz="1800" b="0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352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742950" lvl="1" indent="-285750" algn="l" defTabSz="914400" rtl="0" eaLnBrk="1" latinLnBrk="0" hangingPunct="1">
                        <a:buFont typeface="Wingdings" panose="05000000000000000000" pitchFamily="2" charset="2"/>
                        <a:buChar char="è"/>
                      </a:pPr>
                      <a:r>
                        <a:rPr lang="de-LU" sz="18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Blo</a:t>
                      </a:r>
                      <a:r>
                        <a:rPr lang="de-LU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LU" sz="18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Dreckskescht</a:t>
                      </a:r>
                      <a:endParaRPr lang="de-LU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200150" marR="0" lvl="2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è"/>
                        <a:tabLst/>
                        <a:defRPr/>
                      </a:pPr>
                      <a:r>
                        <a:rPr lang="de-LU" b="0" i="1" dirty="0"/>
                        <a:t>Tandel</a:t>
                      </a:r>
                    </a:p>
                    <a:p>
                      <a:pPr marL="742950" lvl="1" indent="-285750" algn="l" defTabSz="914400" rtl="0" eaLnBrk="1" latinLnBrk="0" hangingPunct="1">
                        <a:buFont typeface="Wingdings" panose="05000000000000000000" pitchFamily="2" charset="2"/>
                        <a:buChar char="è"/>
                      </a:pPr>
                      <a:endParaRPr lang="lb-LU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de-LU" sz="1800" b="1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5‘000</a:t>
                      </a:r>
                    </a:p>
                    <a:p>
                      <a:pPr lvl="1" algn="r"/>
                      <a:r>
                        <a:rPr lang="de-LU" sz="1800" b="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82 (1,64%)</a:t>
                      </a:r>
                      <a:endParaRPr lang="lb-LU" sz="1800" b="0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74343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636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8229EA-02E8-B9D2-7183-27318B747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LU" dirty="0"/>
              <a:t>Budget 2024</a:t>
            </a:r>
            <a:endParaRPr lang="lb-LU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7A4E495-8092-38A0-C0BA-047E8B7B1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340" y="1543830"/>
            <a:ext cx="8621320" cy="4045410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F10BCD4D-B66F-5D74-8BBF-7F5B22F52735}"/>
              </a:ext>
            </a:extLst>
          </p:cNvPr>
          <p:cNvSpPr/>
          <p:nvPr/>
        </p:nvSpPr>
        <p:spPr>
          <a:xfrm>
            <a:off x="1667508" y="3789040"/>
            <a:ext cx="8820980" cy="1926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b-LU" sz="2000"/>
          </a:p>
        </p:txBody>
      </p:sp>
    </p:spTree>
    <p:extLst>
      <p:ext uri="{BB962C8B-B14F-4D97-AF65-F5344CB8AC3E}">
        <p14:creationId xmlns:p14="http://schemas.microsoft.com/office/powerpoint/2010/main" val="2595207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8229EA-02E8-B9D2-7183-27318B747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LU" dirty="0"/>
              <a:t>Budget 2024</a:t>
            </a:r>
            <a:endParaRPr lang="lb-LU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7A4E495-8092-38A0-C0BA-047E8B7B1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340" y="1543830"/>
            <a:ext cx="8621320" cy="404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93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green and black logo&#10;&#10;Description automatically generated">
            <a:extLst>
              <a:ext uri="{FF2B5EF4-FFF2-40B4-BE49-F238E27FC236}">
                <a16:creationId xmlns:a16="http://schemas.microsoft.com/office/drawing/2014/main" id="{18B3FD1E-6A18-9ADF-8A1C-6589D19E7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813" y="366458"/>
            <a:ext cx="6702374" cy="525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518D848-CD0E-2134-F388-B50BA131DA57}"/>
              </a:ext>
            </a:extLst>
          </p:cNvPr>
          <p:cNvSpPr txBox="1"/>
          <p:nvPr/>
        </p:nvSpPr>
        <p:spPr>
          <a:xfrm>
            <a:off x="3431704" y="3755938"/>
            <a:ext cx="543660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LU" sz="6400" b="1" spc="6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 E R C I</a:t>
            </a:r>
            <a:endParaRPr lang="lb-LU" sz="6400" b="1" spc="6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7652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6EF2D3AA-D5AA-8954-0CFC-517BBBEE0039}"/>
              </a:ext>
            </a:extLst>
          </p:cNvPr>
          <p:cNvSpPr txBox="1"/>
          <p:nvPr/>
        </p:nvSpPr>
        <p:spPr>
          <a:xfrm>
            <a:off x="5663952" y="4869160"/>
            <a:ext cx="5976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latin typeface="+mj-lt"/>
              </a:rPr>
              <a:t>Willkommen in Colmar-Berg bei der </a:t>
            </a:r>
            <a:r>
              <a:rPr lang="de-DE" sz="3600" dirty="0" err="1">
                <a:latin typeface="+mj-lt"/>
              </a:rPr>
              <a:t>SuperDrecksKëscht</a:t>
            </a:r>
            <a:endParaRPr lang="de-CH" sz="3600" dirty="0">
              <a:latin typeface="+mj-lt"/>
            </a:endParaRPr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906CEF29-E5FA-664D-38D5-D95079FB93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5013176"/>
            <a:ext cx="3602743" cy="1316739"/>
          </a:xfrm>
          <a:prstGeom prst="rect">
            <a:avLst/>
          </a:prstGeom>
        </p:spPr>
      </p:pic>
      <p:pic>
        <p:nvPicPr>
          <p:cNvPr id="7" name="Grafik 6" descr="Ein Bild, das Himmel, Gras, draußen, Berg enthält.&#10;&#10;Automatisch generierte Beschreibung">
            <a:extLst>
              <a:ext uri="{FF2B5EF4-FFF2-40B4-BE49-F238E27FC236}">
                <a16:creationId xmlns:a16="http://schemas.microsoft.com/office/drawing/2014/main" id="{BD478478-C232-1390-DC4D-F981477976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7" t="5261" r="1763" b="8749"/>
          <a:stretch/>
        </p:blipFill>
        <p:spPr>
          <a:xfrm>
            <a:off x="-1320824" y="-1323528"/>
            <a:ext cx="11184904" cy="58842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5583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919536" y="5517232"/>
            <a:ext cx="8640960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 descr="Ein Bild, das Schaltkreis, Elektronik enthält.">
            <a:extLst>
              <a:ext uri="{FF2B5EF4-FFF2-40B4-BE49-F238E27FC236}">
                <a16:creationId xmlns:a16="http://schemas.microsoft.com/office/drawing/2014/main" id="{A8726275-D8ED-3EB9-1D60-1E985899F7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825665"/>
            <a:ext cx="8700223" cy="4883130"/>
          </a:xfrm>
          <a:prstGeom prst="rect">
            <a:avLst/>
          </a:prstGeom>
        </p:spPr>
      </p:pic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1780C5F5-0C7A-F2C2-1631-86AACC43B6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921" y="5949280"/>
            <a:ext cx="1945387" cy="711005"/>
          </a:xfrm>
          <a:prstGeom prst="rect">
            <a:avLst/>
          </a:prstGeom>
        </p:spPr>
      </p:pic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71BFF4D5-DBFD-9D5A-29A0-2D90717C6DDF}"/>
              </a:ext>
            </a:extLst>
          </p:cNvPr>
          <p:cNvSpPr/>
          <p:nvPr/>
        </p:nvSpPr>
        <p:spPr>
          <a:xfrm>
            <a:off x="1509204" y="1322773"/>
            <a:ext cx="7261934" cy="4190260"/>
          </a:xfrm>
          <a:custGeom>
            <a:avLst/>
            <a:gdLst>
              <a:gd name="connsiteX0" fmla="*/ 0 w 7261934"/>
              <a:gd name="connsiteY0" fmla="*/ 1802167 h 4190260"/>
              <a:gd name="connsiteX1" fmla="*/ 3178206 w 7261934"/>
              <a:gd name="connsiteY1" fmla="*/ 1242874 h 4190260"/>
              <a:gd name="connsiteX2" fmla="*/ 3080551 w 7261934"/>
              <a:gd name="connsiteY2" fmla="*/ 976544 h 4190260"/>
              <a:gd name="connsiteX3" fmla="*/ 6205491 w 7261934"/>
              <a:gd name="connsiteY3" fmla="*/ 0 h 4190260"/>
              <a:gd name="connsiteX4" fmla="*/ 7261934 w 7261934"/>
              <a:gd name="connsiteY4" fmla="*/ 532660 h 4190260"/>
              <a:gd name="connsiteX5" fmla="*/ 3835153 w 7261934"/>
              <a:gd name="connsiteY5" fmla="*/ 1970843 h 4190260"/>
              <a:gd name="connsiteX6" fmla="*/ 4465468 w 7261934"/>
              <a:gd name="connsiteY6" fmla="*/ 3657600 h 4190260"/>
              <a:gd name="connsiteX7" fmla="*/ 168676 w 7261934"/>
              <a:gd name="connsiteY7" fmla="*/ 4190260 h 4190260"/>
              <a:gd name="connsiteX8" fmla="*/ 0 w 7261934"/>
              <a:gd name="connsiteY8" fmla="*/ 1802167 h 4190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1934" h="4190260">
                <a:moveTo>
                  <a:pt x="0" y="1802167"/>
                </a:moveTo>
                <a:lnTo>
                  <a:pt x="3178206" y="1242874"/>
                </a:lnTo>
                <a:lnTo>
                  <a:pt x="3080551" y="976544"/>
                </a:lnTo>
                <a:lnTo>
                  <a:pt x="6205491" y="0"/>
                </a:lnTo>
                <a:lnTo>
                  <a:pt x="7261934" y="532660"/>
                </a:lnTo>
                <a:lnTo>
                  <a:pt x="3835153" y="1970843"/>
                </a:lnTo>
                <a:lnTo>
                  <a:pt x="4465468" y="3657600"/>
                </a:lnTo>
                <a:lnTo>
                  <a:pt x="168676" y="4190260"/>
                </a:lnTo>
                <a:lnTo>
                  <a:pt x="0" y="1802167"/>
                </a:lnTo>
                <a:close/>
              </a:path>
            </a:pathLst>
          </a:custGeom>
          <a:solidFill>
            <a:srgbClr val="5A9938">
              <a:alpha val="38000"/>
            </a:srgbClr>
          </a:solidFill>
          <a:ln w="88900">
            <a:solidFill>
              <a:srgbClr val="5A99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3491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21E2A5-7775-4686-B18C-07DC25F009D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69875"/>
            <a:ext cx="10958513" cy="1143000"/>
          </a:xfrm>
        </p:spPr>
        <p:txBody>
          <a:bodyPr/>
          <a:lstStyle/>
          <a:p>
            <a:r>
              <a:rPr lang="de-DE" sz="3200" dirty="0" err="1">
                <a:solidFill>
                  <a:srgbClr val="5A9938"/>
                </a:solidFill>
              </a:rPr>
              <a:t>SuperDrecksKëscht</a:t>
            </a:r>
            <a:r>
              <a:rPr lang="de-DE" sz="3200" dirty="0">
                <a:solidFill>
                  <a:srgbClr val="5A9938"/>
                </a:solidFill>
              </a:rPr>
              <a:t>…</a:t>
            </a:r>
            <a:endParaRPr lang="de-LU" sz="3200" dirty="0">
              <a:solidFill>
                <a:srgbClr val="5A9938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4C1996B-49CB-4CCF-A3F8-76444BF583E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02296" y="1423317"/>
            <a:ext cx="9577064" cy="9975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2800" dirty="0"/>
              <a:t>…ist eine </a:t>
            </a:r>
            <a:r>
              <a:rPr lang="de-DE" sz="2800" dirty="0">
                <a:solidFill>
                  <a:srgbClr val="5A9938"/>
                </a:solidFill>
              </a:rPr>
              <a:t>Luxemburger Marke </a:t>
            </a:r>
            <a:r>
              <a:rPr lang="de-DE" sz="2800" dirty="0"/>
              <a:t>zur Förderung von Ressourceneffizienz und  Klimaschutz…</a:t>
            </a:r>
            <a:endParaRPr lang="de-LU" sz="2800" dirty="0"/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C9233DB5-E59B-7EB8-3B13-D0A719E96A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921" y="5949280"/>
            <a:ext cx="1945387" cy="71100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B70025E-5C70-8ABF-6370-4FD2B1D895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413" y="2531187"/>
            <a:ext cx="7594830" cy="363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19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2706353-2603-0E81-13A4-1658AD64E77D}"/>
              </a:ext>
            </a:extLst>
          </p:cNvPr>
          <p:cNvSpPr txBox="1"/>
          <p:nvPr/>
        </p:nvSpPr>
        <p:spPr>
          <a:xfrm>
            <a:off x="5647224" y="2851549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4400" dirty="0">
                <a:latin typeface="+mj-lt"/>
              </a:rPr>
              <a:t>Wie alles begann…</a:t>
            </a:r>
          </a:p>
        </p:txBody>
      </p:sp>
      <p:pic>
        <p:nvPicPr>
          <p:cNvPr id="7" name="Grafik 6" descr="Ein Bild, das Text, Zubehör, Behälter enthält.&#10;&#10;Automatisch generierte Beschreibung">
            <a:extLst>
              <a:ext uri="{FF2B5EF4-FFF2-40B4-BE49-F238E27FC236}">
                <a16:creationId xmlns:a16="http://schemas.microsoft.com/office/drawing/2014/main" id="{36140B4C-4A0F-5413-021B-D5829972FC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487488" y="980728"/>
            <a:ext cx="3441147" cy="498579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02978BF-7F80-04E3-6043-DD5C827790CC}"/>
              </a:ext>
            </a:extLst>
          </p:cNvPr>
          <p:cNvSpPr txBox="1"/>
          <p:nvPr/>
        </p:nvSpPr>
        <p:spPr>
          <a:xfrm>
            <a:off x="3729336" y="6858000"/>
            <a:ext cx="47333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00"/>
              <a:t>"</a:t>
            </a:r>
            <a:r>
              <a:rPr lang="de-CH" sz="900">
                <a:hlinkClick r:id="rId3" tooltip="https://www.fuerthwiki.de/wiki/index.php/Flatternde_Nebel_(Buch)"/>
              </a:rPr>
              <a:t>Dieses Foto</a:t>
            </a:r>
            <a:r>
              <a:rPr lang="de-CH" sz="900"/>
              <a:t>" von Unbekannter Autor ist lizenziert gemäß </a:t>
            </a:r>
            <a:r>
              <a:rPr lang="de-CH" sz="900">
                <a:hlinkClick r:id="rId4" tooltip="https://creativecommons.org/licenses/by-sa/3.0/"/>
              </a:rPr>
              <a:t>CC BY-SA</a:t>
            </a:r>
            <a:endParaRPr lang="de-CH" sz="900"/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FEB2B294-1DE0-AFE1-D4F2-D816A546987D}"/>
              </a:ext>
            </a:extLst>
          </p:cNvPr>
          <p:cNvSpPr/>
          <p:nvPr/>
        </p:nvSpPr>
        <p:spPr>
          <a:xfrm>
            <a:off x="2163945" y="1844824"/>
            <a:ext cx="2088232" cy="108012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599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latin typeface="Baguet Script" panose="020B0604020202020204" pitchFamily="2" charset="0"/>
              </a:rPr>
              <a:t>SuperDrecksKëscht</a:t>
            </a:r>
            <a:endParaRPr lang="de-CH" dirty="0">
              <a:latin typeface="Baguet Script" panose="020B0604020202020204" pitchFamily="2" charset="0"/>
            </a:endParaRPr>
          </a:p>
        </p:txBody>
      </p:sp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28F0EB46-83E3-0A01-E97D-3BABAB9B49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921" y="5949280"/>
            <a:ext cx="1945387" cy="71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89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7" descr="SDK1 80er 01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928" y="2492896"/>
            <a:ext cx="4104456" cy="36109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7650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839416" y="279655"/>
            <a:ext cx="10225136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r-CH" b="1" dirty="0">
                <a:solidFill>
                  <a:srgbClr val="5A9938"/>
                </a:solidFill>
              </a:rPr>
              <a:t>1985</a:t>
            </a:r>
            <a:r>
              <a:rPr lang="fr-CH" dirty="0"/>
              <a:t>    </a:t>
            </a:r>
            <a:br>
              <a:rPr lang="fr-CH" dirty="0"/>
            </a:br>
            <a:r>
              <a:rPr lang="de-DE" sz="3600" dirty="0"/>
              <a:t>Die </a:t>
            </a:r>
            <a:r>
              <a:rPr lang="de-DE" sz="3600" dirty="0" err="1"/>
              <a:t>SuperDrecksKëscht</a:t>
            </a:r>
            <a:r>
              <a:rPr lang="de-DE" sz="3600" dirty="0"/>
              <a:t> ist als Bürgerinitiative gestartet</a:t>
            </a:r>
            <a:endParaRPr lang="de-DE" dirty="0"/>
          </a:p>
        </p:txBody>
      </p:sp>
      <p:pic>
        <p:nvPicPr>
          <p:cNvPr id="27651" name="Picture 4" descr="SDK1 80er 02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34480">
            <a:off x="1508373" y="1968688"/>
            <a:ext cx="2772401" cy="42058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DEBDA4B8-F8B2-1F24-D1EA-F3A1ED42F8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921" y="5949280"/>
            <a:ext cx="1945387" cy="7110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59155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2E5A8F02-318A-4900-BF8F-65FC75C9D92F}"/>
              </a:ext>
            </a:extLst>
          </p:cNvPr>
          <p:cNvSpPr txBox="1">
            <a:spLocks noChangeArrowheads="1"/>
          </p:cNvSpPr>
          <p:nvPr/>
        </p:nvSpPr>
        <p:spPr>
          <a:xfrm>
            <a:off x="839416" y="351767"/>
            <a:ext cx="78229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fr-CH" b="1" dirty="0">
                <a:solidFill>
                  <a:srgbClr val="609F45"/>
                </a:solidFill>
              </a:rPr>
              <a:t>1991</a:t>
            </a:r>
            <a:r>
              <a:rPr lang="fr-CH" sz="3200" dirty="0">
                <a:solidFill>
                  <a:srgbClr val="609F45"/>
                </a:solidFill>
              </a:rPr>
              <a:t> </a:t>
            </a:r>
            <a:r>
              <a:rPr lang="fr-CH" sz="3000" dirty="0">
                <a:solidFill>
                  <a:srgbClr val="609F45"/>
                </a:solidFill>
              </a:rPr>
              <a:t>  </a:t>
            </a:r>
          </a:p>
          <a:p>
            <a:pPr algn="l" fontAlgn="auto">
              <a:spcAft>
                <a:spcPts val="0"/>
              </a:spcAft>
            </a:pPr>
            <a:r>
              <a:rPr lang="de-DE" sz="3000" dirty="0"/>
              <a:t> Ein neues Design…</a:t>
            </a:r>
          </a:p>
        </p:txBody>
      </p:sp>
      <p:pic>
        <p:nvPicPr>
          <p:cNvPr id="28675" name="Picture 4" descr="SDK1 90er 11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8263">
            <a:off x="2724855" y="2384071"/>
            <a:ext cx="5089525" cy="34210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DEAFA262-6CE5-9567-9B3C-65558C0194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921" y="5949280"/>
            <a:ext cx="1945387" cy="7110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4701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1680B1-4C8D-41DB-67D0-C3BF21623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903C3F-1A4C-2E4B-5A42-90C34D486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522156"/>
            <a:ext cx="4937937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Begréissung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97CEE20-7589-95E8-5EB2-53DB37506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28370" y="3945418"/>
            <a:ext cx="4937936" cy="576738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Freeform: Shape 16">
            <a:extLst>
              <a:ext uri="{FF2B5EF4-FFF2-40B4-BE49-F238E27FC236}">
                <a16:creationId xmlns:a16="http://schemas.microsoft.com/office/drawing/2014/main" id="{2E2D6188-24E5-426A-BB2A-3FA2D6B9C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88331"/>
            <a:ext cx="356463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18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0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2">
            <a:extLst>
              <a:ext uri="{FF2B5EF4-FFF2-40B4-BE49-F238E27FC236}">
                <a16:creationId xmlns:a16="http://schemas.microsoft.com/office/drawing/2014/main" id="{1208BC59-C84F-483F-80CD-FAEC74229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573" y="0"/>
            <a:ext cx="3913632" cy="228523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Freeform: Shape 24">
            <a:extLst>
              <a:ext uri="{FF2B5EF4-FFF2-40B4-BE49-F238E27FC236}">
                <a16:creationId xmlns:a16="http://schemas.microsoft.com/office/drawing/2014/main" id="{A1DABD52-05DF-4F31-AFB9-B330D8BE4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25559" y="725908"/>
            <a:ext cx="2852928" cy="2852928"/>
          </a:xfrm>
          <a:custGeom>
            <a:avLst/>
            <a:gdLst>
              <a:gd name="connsiteX0" fmla="*/ 1426464 w 2852928"/>
              <a:gd name="connsiteY0" fmla="*/ 0 h 2852928"/>
              <a:gd name="connsiteX1" fmla="*/ 2852928 w 2852928"/>
              <a:gd name="connsiteY1" fmla="*/ 1426464 h 2852928"/>
              <a:gd name="connsiteX2" fmla="*/ 1426464 w 2852928"/>
              <a:gd name="connsiteY2" fmla="*/ 2852928 h 2852928"/>
              <a:gd name="connsiteX3" fmla="*/ 0 w 2852928"/>
              <a:gd name="connsiteY3" fmla="*/ 1426464 h 2852928"/>
              <a:gd name="connsiteX4" fmla="*/ 1426464 w 2852928"/>
              <a:gd name="connsiteY4" fmla="*/ 0 h 2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Oval 26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9ACA870-1872-C723-875D-0BA49142E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43" y="3496336"/>
            <a:ext cx="2329136" cy="2789384"/>
          </a:xfrm>
          <a:prstGeom prst="rect">
            <a:avLst/>
          </a:prstGeom>
        </p:spPr>
      </p:pic>
      <p:sp>
        <p:nvSpPr>
          <p:cNvPr id="36" name="Freeform: Shape 28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: Shape 30">
            <a:extLst>
              <a:ext uri="{FF2B5EF4-FFF2-40B4-BE49-F238E27FC236}">
                <a16:creationId xmlns:a16="http://schemas.microsoft.com/office/drawing/2014/main" id="{8E4F04B5-4D4A-4F70-8549-384AF5351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8761" y="-4330"/>
            <a:ext cx="3273238" cy="3383891"/>
          </a:xfrm>
          <a:custGeom>
            <a:avLst/>
            <a:gdLst>
              <a:gd name="connsiteX0" fmla="*/ 122841 w 3273238"/>
              <a:gd name="connsiteY0" fmla="*/ 0 h 3383891"/>
              <a:gd name="connsiteX1" fmla="*/ 3273238 w 3273238"/>
              <a:gd name="connsiteY1" fmla="*/ 0 h 3383891"/>
              <a:gd name="connsiteX2" fmla="*/ 3273238 w 3273238"/>
              <a:gd name="connsiteY2" fmla="*/ 3291335 h 3383891"/>
              <a:gd name="connsiteX3" fmla="*/ 3118338 w 3273238"/>
              <a:gd name="connsiteY3" fmla="*/ 3331164 h 3383891"/>
              <a:gd name="connsiteX4" fmla="*/ 2595295 w 3273238"/>
              <a:gd name="connsiteY4" fmla="*/ 3383891 h 3383891"/>
              <a:gd name="connsiteX5" fmla="*/ 0 w 3273238"/>
              <a:gd name="connsiteY5" fmla="*/ 788596 h 3383891"/>
              <a:gd name="connsiteX6" fmla="*/ 116679 w 3273238"/>
              <a:gd name="connsiteY6" fmla="*/ 16835 h 338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Freeform: Shape 32">
            <a:extLst>
              <a:ext uri="{FF2B5EF4-FFF2-40B4-BE49-F238E27FC236}">
                <a16:creationId xmlns:a16="http://schemas.microsoft.com/office/drawing/2014/main" id="{0D14DB62-3EB3-452E-89EE-30B0CDB0C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63236" y="4071322"/>
            <a:ext cx="2828765" cy="2786678"/>
          </a:xfrm>
          <a:custGeom>
            <a:avLst/>
            <a:gdLst>
              <a:gd name="connsiteX0" fmla="*/ 1888236 w 2828765"/>
              <a:gd name="connsiteY0" fmla="*/ 0 h 2786678"/>
              <a:gd name="connsiteX1" fmla="*/ 2788281 w 2828765"/>
              <a:gd name="connsiteY1" fmla="*/ 227900 h 2786678"/>
              <a:gd name="connsiteX2" fmla="*/ 2828765 w 2828765"/>
              <a:gd name="connsiteY2" fmla="*/ 252495 h 2786678"/>
              <a:gd name="connsiteX3" fmla="*/ 2828765 w 2828765"/>
              <a:gd name="connsiteY3" fmla="*/ 2786678 h 2786678"/>
              <a:gd name="connsiteX4" fmla="*/ 227128 w 2828765"/>
              <a:gd name="connsiteY4" fmla="*/ 2786678 h 2786678"/>
              <a:gd name="connsiteX5" fmla="*/ 148387 w 2828765"/>
              <a:gd name="connsiteY5" fmla="*/ 2623223 h 2786678"/>
              <a:gd name="connsiteX6" fmla="*/ 0 w 2828765"/>
              <a:gd name="connsiteY6" fmla="*/ 1888236 h 2786678"/>
              <a:gd name="connsiteX7" fmla="*/ 1888236 w 2828765"/>
              <a:gd name="connsiteY7" fmla="*/ 0 h 27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Freeform: Shape 34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40E9ED6-D1FC-53C9-50CB-8B9506982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6368" y="5382709"/>
            <a:ext cx="2423473" cy="69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5304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Text, Im Haus, Gerät, Küchengerät enthält.&#10;&#10;Automatisch generierte Beschreibung">
            <a:extLst>
              <a:ext uri="{FF2B5EF4-FFF2-40B4-BE49-F238E27FC236}">
                <a16:creationId xmlns:a16="http://schemas.microsoft.com/office/drawing/2014/main" id="{EE0627F3-EBD2-9C4F-AD06-38A2440834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5043">
            <a:off x="6974070" y="1976640"/>
            <a:ext cx="3793872" cy="25505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7650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911424" y="327023"/>
            <a:ext cx="76073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r-CH" b="1" dirty="0">
                <a:solidFill>
                  <a:srgbClr val="5A9938"/>
                </a:solidFill>
              </a:rPr>
              <a:t>1992</a:t>
            </a:r>
            <a:r>
              <a:rPr lang="fr-CH" dirty="0">
                <a:solidFill>
                  <a:srgbClr val="5A9938"/>
                </a:solidFill>
              </a:rPr>
              <a:t>   </a:t>
            </a:r>
            <a:r>
              <a:rPr lang="fr-CH" dirty="0"/>
              <a:t> </a:t>
            </a:r>
            <a:br>
              <a:rPr lang="fr-CH" dirty="0"/>
            </a:br>
            <a:r>
              <a:rPr lang="de-DE" sz="4000" dirty="0"/>
              <a:t>Unterstützung für Unternehmen</a:t>
            </a:r>
          </a:p>
        </p:txBody>
      </p:sp>
      <p:pic>
        <p:nvPicPr>
          <p:cNvPr id="3" name="Grafik 2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C8A51677-CE9C-175C-C5E0-94123D45DC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4067">
            <a:off x="2044740" y="2569910"/>
            <a:ext cx="3154478" cy="21489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Grafik 4" descr="Ein Bild, das Text, Boden, Im Haus enthält.&#10;&#10;Automatisch generierte Beschreibung">
            <a:extLst>
              <a:ext uri="{FF2B5EF4-FFF2-40B4-BE49-F238E27FC236}">
                <a16:creationId xmlns:a16="http://schemas.microsoft.com/office/drawing/2014/main" id="{9EF3F463-672B-83FE-2E04-703DB3EC1E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658" y="4077072"/>
            <a:ext cx="2926683" cy="20021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4294D415-003B-DFBF-6A92-3CEFE933A2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921" y="5949280"/>
            <a:ext cx="1945387" cy="7110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79530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839416" y="552439"/>
            <a:ext cx="76073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AU" b="1" dirty="0">
                <a:solidFill>
                  <a:srgbClr val="5A9938"/>
                </a:solidFill>
              </a:rPr>
              <a:t>In den 90er Jahren</a:t>
            </a:r>
            <a:r>
              <a:rPr lang="en-AU" dirty="0">
                <a:solidFill>
                  <a:srgbClr val="5A9938"/>
                </a:solidFill>
              </a:rPr>
              <a:t> </a:t>
            </a:r>
            <a:br>
              <a:rPr lang="en-AU" dirty="0"/>
            </a:br>
            <a:r>
              <a:rPr lang="de-DE" sz="4000" dirty="0"/>
              <a:t>Information und Sensibilisierung</a:t>
            </a:r>
          </a:p>
        </p:txBody>
      </p:sp>
      <p:pic>
        <p:nvPicPr>
          <p:cNvPr id="8" name="Grafik 7" descr="Ein Bild, das Text, Baum, draußen, Grün enthält.&#10;&#10;Automatisch generierte Beschreibung">
            <a:extLst>
              <a:ext uri="{FF2B5EF4-FFF2-40B4-BE49-F238E27FC236}">
                <a16:creationId xmlns:a16="http://schemas.microsoft.com/office/drawing/2014/main" id="{1A266420-A300-6D7D-BB38-5EE140DBC2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0147">
            <a:off x="6322995" y="1998098"/>
            <a:ext cx="4695216" cy="31823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Grafik 10" descr="Ein Bild, das Text, Grün, Gebäude, Bus enthält.&#10;&#10;Automatisch generierte Beschreibung">
            <a:extLst>
              <a:ext uri="{FF2B5EF4-FFF2-40B4-BE49-F238E27FC236}">
                <a16:creationId xmlns:a16="http://schemas.microsoft.com/office/drawing/2014/main" id="{22DFAA4B-D78C-B0C5-89DD-E20E777760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8442">
            <a:off x="1366740" y="2749529"/>
            <a:ext cx="4934138" cy="33171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Grafik 11" descr="Ein Bild, das Text enthält.&#10;&#10;Automatisch generierte Beschreibung">
            <a:extLst>
              <a:ext uri="{FF2B5EF4-FFF2-40B4-BE49-F238E27FC236}">
                <a16:creationId xmlns:a16="http://schemas.microsoft.com/office/drawing/2014/main" id="{41F86EC5-76F8-DBD1-ADA8-3A8389A806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921" y="5949280"/>
            <a:ext cx="1945387" cy="7110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51756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30F0A286-FE71-4FDF-BAFF-0EBA5E0019B3}"/>
              </a:ext>
            </a:extLst>
          </p:cNvPr>
          <p:cNvSpPr txBox="1">
            <a:spLocks/>
          </p:cNvSpPr>
          <p:nvPr/>
        </p:nvSpPr>
        <p:spPr>
          <a:xfrm>
            <a:off x="7194919" y="5438729"/>
            <a:ext cx="2314600" cy="144016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sz="600"/>
              <a:t>https://www.schoenmackers.de/entsorgung/abfall-pyramide/</a:t>
            </a:r>
            <a:endParaRPr lang="de-DE" sz="600" dirty="0"/>
          </a:p>
        </p:txBody>
      </p:sp>
      <p:pic>
        <p:nvPicPr>
          <p:cNvPr id="3" name="Picture 2" descr="abfall pyramide">
            <a:extLst>
              <a:ext uri="{FF2B5EF4-FFF2-40B4-BE49-F238E27FC236}">
                <a16:creationId xmlns:a16="http://schemas.microsoft.com/office/drawing/2014/main" id="{AD3E6B3A-4308-0080-7F46-4E0FFE2EE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1052736"/>
            <a:ext cx="5184576" cy="440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F238A6B0-C65E-2AAD-605E-AC9EF06CEA5C}"/>
              </a:ext>
            </a:extLst>
          </p:cNvPr>
          <p:cNvSpPr txBox="1"/>
          <p:nvPr/>
        </p:nvSpPr>
        <p:spPr>
          <a:xfrm>
            <a:off x="664518" y="1917547"/>
            <a:ext cx="398744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dirty="0">
                <a:latin typeface="+mj-lt"/>
              </a:rPr>
              <a:t>Heute besteht die Mission der SDK nicht nur darin, sich mit gefährlichen Produkte und der Abfallwirtschaft in Unternehmen zu befassen, sondern vor allem, </a:t>
            </a:r>
            <a:r>
              <a:rPr lang="de-DE" sz="2400" dirty="0">
                <a:solidFill>
                  <a:srgbClr val="5A9938"/>
                </a:solidFill>
                <a:latin typeface="+mj-lt"/>
              </a:rPr>
              <a:t>Abfall zu vermeiden</a:t>
            </a:r>
            <a:r>
              <a:rPr lang="de-DE" sz="2400" dirty="0">
                <a:latin typeface="+mj-lt"/>
              </a:rPr>
              <a:t>, </a:t>
            </a:r>
            <a:r>
              <a:rPr lang="de-DE" sz="2400" dirty="0">
                <a:solidFill>
                  <a:srgbClr val="5A9938"/>
                </a:solidFill>
                <a:latin typeface="+mj-lt"/>
              </a:rPr>
              <a:t>Ressourcen zu schonen</a:t>
            </a:r>
            <a:r>
              <a:rPr lang="de-DE" sz="2400" dirty="0">
                <a:latin typeface="+mj-lt"/>
              </a:rPr>
              <a:t> und die </a:t>
            </a:r>
            <a:r>
              <a:rPr lang="de-DE" sz="2400" dirty="0">
                <a:solidFill>
                  <a:srgbClr val="5A9938"/>
                </a:solidFill>
                <a:latin typeface="+mj-lt"/>
              </a:rPr>
              <a:t>Kreislaufwirtschaft zu fördern</a:t>
            </a:r>
            <a:r>
              <a:rPr lang="de-CH" sz="2400" dirty="0">
                <a:latin typeface="+mj-lt"/>
              </a:rPr>
              <a:t>.</a:t>
            </a:r>
          </a:p>
        </p:txBody>
      </p:sp>
      <p:pic>
        <p:nvPicPr>
          <p:cNvPr id="12" name="Grafik 11" descr="Ein Bild, das Text enthält.&#10;&#10;Automatisch generierte Beschreibung">
            <a:extLst>
              <a:ext uri="{FF2B5EF4-FFF2-40B4-BE49-F238E27FC236}">
                <a16:creationId xmlns:a16="http://schemas.microsoft.com/office/drawing/2014/main" id="{666691A8-F389-7F68-D71A-678EB0A2BC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921" y="5949280"/>
            <a:ext cx="1945387" cy="71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4129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F6FCA12-D7CB-EC3D-8AE5-DE7E83164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171" y="1988840"/>
            <a:ext cx="8373786" cy="2232224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544CB32C-AE17-3666-D52F-5D6159B8A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LU" dirty="0"/>
              <a:t>Die Werte der SDK</a:t>
            </a:r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47B322FC-3FE0-F5D8-43FC-0EC7B88339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156" y="4725144"/>
            <a:ext cx="4645688" cy="169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3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F13A957D-ADD0-899A-26E1-71227500694A}"/>
              </a:ext>
            </a:extLst>
          </p:cNvPr>
          <p:cNvSpPr txBox="1"/>
          <p:nvPr/>
        </p:nvSpPr>
        <p:spPr>
          <a:xfrm>
            <a:off x="564191" y="2779332"/>
            <a:ext cx="609447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600" dirty="0">
                <a:latin typeface="+mj-lt"/>
              </a:rPr>
              <a:t>Unsere 2 großen Zielgruppen sind Bürger und Unternehmen (einschließlich Institutionen).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9EEFB70-5DBF-E4EA-DB93-128B2A3631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89672">
            <a:off x="7092177" y="822735"/>
            <a:ext cx="3388820" cy="22590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7DAAF7F-D0A2-6261-F70C-DC811843FD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93450">
            <a:off x="6778109" y="3362691"/>
            <a:ext cx="3143250" cy="20953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Grafik 11" descr="Ein Bild, das Text enthält.&#10;&#10;Automatisch generierte Beschreibung">
            <a:extLst>
              <a:ext uri="{FF2B5EF4-FFF2-40B4-BE49-F238E27FC236}">
                <a16:creationId xmlns:a16="http://schemas.microsoft.com/office/drawing/2014/main" id="{E5D385A5-9008-EE31-4A1A-1DFB74C3FE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921" y="5949280"/>
            <a:ext cx="1945387" cy="71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5244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C411723-383F-1FCA-4338-AEFBD2E80B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905" y="1666944"/>
            <a:ext cx="5286475" cy="35241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A355F007-26E3-90CC-3484-2BF9E90153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921" y="5949280"/>
            <a:ext cx="1945387" cy="71100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277BC99-690C-586B-C843-4EAF4361DFA9}"/>
              </a:ext>
            </a:extLst>
          </p:cNvPr>
          <p:cNvSpPr txBox="1"/>
          <p:nvPr/>
        </p:nvSpPr>
        <p:spPr>
          <a:xfrm>
            <a:off x="6600056" y="1772816"/>
            <a:ext cx="485520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err="1">
                <a:solidFill>
                  <a:srgbClr val="5A9938"/>
                </a:solidFill>
                <a:latin typeface="+mj-lt"/>
              </a:rPr>
              <a:t>SuperDrecksKëscht</a:t>
            </a:r>
            <a:r>
              <a:rPr lang="de-DE" sz="4000" dirty="0">
                <a:solidFill>
                  <a:srgbClr val="5A9938"/>
                </a:solidFill>
                <a:latin typeface="+mj-lt"/>
              </a:rPr>
              <a:t> </a:t>
            </a:r>
            <a:r>
              <a:rPr lang="de-DE" sz="4000" dirty="0" err="1">
                <a:solidFill>
                  <a:srgbClr val="5A9938"/>
                </a:solidFill>
                <a:latin typeface="+mj-lt"/>
              </a:rPr>
              <a:t>fir</a:t>
            </a:r>
            <a:r>
              <a:rPr lang="de-DE" sz="4000" dirty="0">
                <a:solidFill>
                  <a:srgbClr val="5A9938"/>
                </a:solidFill>
                <a:latin typeface="+mj-lt"/>
              </a:rPr>
              <a:t> </a:t>
            </a:r>
            <a:r>
              <a:rPr lang="de-DE" sz="4000" dirty="0" err="1">
                <a:solidFill>
                  <a:srgbClr val="5A9938"/>
                </a:solidFill>
                <a:latin typeface="+mj-lt"/>
              </a:rPr>
              <a:t>Bierger</a:t>
            </a:r>
            <a:endParaRPr lang="de-DE" sz="4000" dirty="0">
              <a:solidFill>
                <a:srgbClr val="5A9938"/>
              </a:solidFill>
              <a:latin typeface="+mj-lt"/>
            </a:endParaRPr>
          </a:p>
          <a:p>
            <a:endParaRPr lang="de-DE" sz="4000" dirty="0">
              <a:latin typeface="+mj-lt"/>
            </a:endParaRPr>
          </a:p>
          <a:p>
            <a:r>
              <a:rPr lang="de-DE" sz="3600" dirty="0">
                <a:latin typeface="+mj-lt"/>
              </a:rPr>
              <a:t>Entdecken wir unsere Dienstleistungen für die Bürger! </a:t>
            </a:r>
            <a:endParaRPr lang="de-CH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483780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A355F007-26E3-90CC-3484-2BF9E90153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921" y="5949280"/>
            <a:ext cx="1945387" cy="71100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277BC99-690C-586B-C843-4EAF4361DFA9}"/>
              </a:ext>
            </a:extLst>
          </p:cNvPr>
          <p:cNvSpPr txBox="1"/>
          <p:nvPr/>
        </p:nvSpPr>
        <p:spPr>
          <a:xfrm>
            <a:off x="695400" y="620688"/>
            <a:ext cx="97930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rgbClr val="5A9938"/>
                </a:solidFill>
                <a:latin typeface="+mj-lt"/>
              </a:rPr>
              <a:t>1. </a:t>
            </a:r>
            <a:r>
              <a:rPr lang="de-DE" sz="4000" dirty="0">
                <a:latin typeface="+mj-lt"/>
              </a:rPr>
              <a:t>Sammlung von gefährlichen und problematischen Produkten </a:t>
            </a:r>
            <a:endParaRPr lang="de-DE" sz="3600" dirty="0">
              <a:latin typeface="+mj-lt"/>
            </a:endParaRPr>
          </a:p>
        </p:txBody>
      </p:sp>
      <p:pic>
        <p:nvPicPr>
          <p:cNvPr id="8" name="Grafik 7" descr="Ein Bild, das Tasse, Essen, Drink, Blau enthält.&#10;&#10;Automatisch generierte Beschreibung">
            <a:extLst>
              <a:ext uri="{FF2B5EF4-FFF2-40B4-BE49-F238E27FC236}">
                <a16:creationId xmlns:a16="http://schemas.microsoft.com/office/drawing/2014/main" id="{E7B5A1F7-8B60-2218-65DD-B365A81AAF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919536" y="2254560"/>
            <a:ext cx="1359024" cy="2038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Grafik 12" descr="Ein Bild, das Im Haus, Wand enthält.&#10;&#10;Automatisch generierte Beschreibung">
            <a:extLst>
              <a:ext uri="{FF2B5EF4-FFF2-40B4-BE49-F238E27FC236}">
                <a16:creationId xmlns:a16="http://schemas.microsoft.com/office/drawing/2014/main" id="{7AFCE1CD-8CA4-7F80-7DFB-C6506C0DDC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031210" y="2820144"/>
            <a:ext cx="2209428" cy="14729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Grafik 15" descr="Ein Bild, das Im Haus, Plastik enthält.&#10;&#10;Automatisch generierte Beschreibung">
            <a:extLst>
              <a:ext uri="{FF2B5EF4-FFF2-40B4-BE49-F238E27FC236}">
                <a16:creationId xmlns:a16="http://schemas.microsoft.com/office/drawing/2014/main" id="{0F498187-1E4B-8FCB-FE2C-C1C093E7A6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894942" y="4603529"/>
            <a:ext cx="2767236" cy="18448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" name="Grafik 20" descr="Ein Bild, das Flasche, Leer, Getränk, Plastik enthält.&#10;&#10;Automatisch generierte Beschreibung">
            <a:extLst>
              <a:ext uri="{FF2B5EF4-FFF2-40B4-BE49-F238E27FC236}">
                <a16:creationId xmlns:a16="http://schemas.microsoft.com/office/drawing/2014/main" id="{FE937113-446A-5F64-7EC4-4F61D4A017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6631182" y="2820144"/>
            <a:ext cx="2101924" cy="20998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3" name="Grafik 22" descr="Ein Bild, das Im Haus enthält.&#10;&#10;Automatisch generierte Beschreibung">
            <a:extLst>
              <a:ext uri="{FF2B5EF4-FFF2-40B4-BE49-F238E27FC236}">
                <a16:creationId xmlns:a16="http://schemas.microsoft.com/office/drawing/2014/main" id="{5DF3397C-E8D6-B714-B0C1-72CA7C27B9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5015880" y="4603529"/>
            <a:ext cx="1224758" cy="18448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6" name="Grafik 25" descr="Ein Bild, das Im Haus enthält.&#10;&#10;Automatisch generierte Beschreibung">
            <a:extLst>
              <a:ext uri="{FF2B5EF4-FFF2-40B4-BE49-F238E27FC236}">
                <a16:creationId xmlns:a16="http://schemas.microsoft.com/office/drawing/2014/main" id="{7CA88FBF-DF18-108D-129B-58D56640E1D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9154192" y="1867456"/>
            <a:ext cx="1740805" cy="24256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3280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A355F007-26E3-90CC-3484-2BF9E90153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921" y="5949280"/>
            <a:ext cx="1945387" cy="71100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277BC99-690C-586B-C843-4EAF4361DFA9}"/>
              </a:ext>
            </a:extLst>
          </p:cNvPr>
          <p:cNvSpPr txBox="1"/>
          <p:nvPr/>
        </p:nvSpPr>
        <p:spPr>
          <a:xfrm>
            <a:off x="1343472" y="326528"/>
            <a:ext cx="92465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latin typeface="+mj-lt"/>
              </a:rPr>
              <a:t>Unsere verschiedenen Kanäle der Sammlung für Bürger</a:t>
            </a:r>
            <a:endParaRPr lang="de-DE" sz="3600" dirty="0">
              <a:latin typeface="+mj-lt"/>
            </a:endParaRPr>
          </a:p>
        </p:txBody>
      </p:sp>
      <p:pic>
        <p:nvPicPr>
          <p:cNvPr id="6" name="Grafik 5" descr="Ein Bild, das Text, Im Haus, mehrere enthält.&#10;&#10;Automatisch generierte Beschreibung">
            <a:extLst>
              <a:ext uri="{FF2B5EF4-FFF2-40B4-BE49-F238E27FC236}">
                <a16:creationId xmlns:a16="http://schemas.microsoft.com/office/drawing/2014/main" id="{1F09CA09-DB0C-A95B-C8D7-443BA3C32D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2276872"/>
            <a:ext cx="5684095" cy="37890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A23F91F-E62F-BD7D-41EB-69437D43F8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34334">
            <a:off x="3881437" y="2132855"/>
            <a:ext cx="3147545" cy="43727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Grafik 7" descr="Ein Bild, das Himmel, draußen, Straße, Grün enthält.&#10;&#10;Automatisch generierte Beschreibung">
            <a:extLst>
              <a:ext uri="{FF2B5EF4-FFF2-40B4-BE49-F238E27FC236}">
                <a16:creationId xmlns:a16="http://schemas.microsoft.com/office/drawing/2014/main" id="{63DECCDC-F38D-6DBC-4EF7-81E09DDF8F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667">
            <a:off x="2713398" y="2383167"/>
            <a:ext cx="5368032" cy="35764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Grafik 11" descr="Ein Bild, das Himmel, Straße, draußen, Grün enthält.&#10;&#10;Automatisch generierte Beschreibung">
            <a:extLst>
              <a:ext uri="{FF2B5EF4-FFF2-40B4-BE49-F238E27FC236}">
                <a16:creationId xmlns:a16="http://schemas.microsoft.com/office/drawing/2014/main" id="{D28C149D-6EFE-5ECF-FA3B-DFEF856A87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072">
            <a:off x="2135560" y="2252256"/>
            <a:ext cx="5511886" cy="41339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0FFA2FBC-4114-23DC-DADB-82624D9C75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56943">
            <a:off x="4001092" y="2895213"/>
            <a:ext cx="4080215" cy="30601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5046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8962CEB1-4520-503D-1E60-F6FD374473E0}"/>
              </a:ext>
            </a:extLst>
          </p:cNvPr>
          <p:cNvSpPr txBox="1"/>
          <p:nvPr/>
        </p:nvSpPr>
        <p:spPr>
          <a:xfrm>
            <a:off x="695400" y="620688"/>
            <a:ext cx="9793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5A9938"/>
                </a:solidFill>
                <a:latin typeface="+mj-lt"/>
              </a:rPr>
              <a:t>2. </a:t>
            </a:r>
            <a:r>
              <a:rPr lang="en-GB" sz="4000" dirty="0"/>
              <a:t>SDK </a:t>
            </a:r>
            <a:r>
              <a:rPr lang="en-GB" sz="4000" dirty="0" err="1"/>
              <a:t>Residenzen</a:t>
            </a:r>
            <a:endParaRPr lang="de-CH" sz="3600" dirty="0">
              <a:latin typeface="+mj-lt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AD8F15A-5571-B879-C55F-A1F341A8AFD0}"/>
              </a:ext>
            </a:extLst>
          </p:cNvPr>
          <p:cNvSpPr txBox="1"/>
          <p:nvPr/>
        </p:nvSpPr>
        <p:spPr>
          <a:xfrm>
            <a:off x="1271464" y="4737338"/>
            <a:ext cx="1015312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dirty="0">
                <a:latin typeface="+mj-lt"/>
              </a:rPr>
              <a:t>Die SDK bietet</a:t>
            </a:r>
            <a:r>
              <a:rPr lang="de-DE" sz="2400" dirty="0">
                <a:solidFill>
                  <a:srgbClr val="5A9938"/>
                </a:solidFill>
                <a:latin typeface="+mj-lt"/>
              </a:rPr>
              <a:t> Nachhaltigkeitsberatung zur Reduzierung des Restmülls </a:t>
            </a:r>
            <a:r>
              <a:rPr lang="de-DE" sz="2400" dirty="0">
                <a:latin typeface="+mj-lt"/>
              </a:rPr>
              <a:t>und zur Steigerung des Klima- und Ressourcenschutzes durch </a:t>
            </a:r>
            <a:r>
              <a:rPr lang="de-DE" sz="2400" dirty="0">
                <a:solidFill>
                  <a:srgbClr val="5A9938"/>
                </a:solidFill>
                <a:latin typeface="+mj-lt"/>
              </a:rPr>
              <a:t>getrennte Sammlung</a:t>
            </a:r>
            <a:r>
              <a:rPr lang="de-DE" sz="2400" dirty="0">
                <a:latin typeface="+mj-lt"/>
              </a:rPr>
              <a:t> und </a:t>
            </a:r>
            <a:r>
              <a:rPr lang="de-DE" sz="2400" dirty="0">
                <a:solidFill>
                  <a:srgbClr val="5A9938"/>
                </a:solidFill>
                <a:latin typeface="+mj-lt"/>
              </a:rPr>
              <a:t>Abfallvermeidung</a:t>
            </a:r>
            <a:r>
              <a:rPr lang="de-DE" sz="2400" dirty="0">
                <a:latin typeface="+mj-lt"/>
              </a:rPr>
              <a:t> in Residenzen. </a:t>
            </a:r>
          </a:p>
          <a:p>
            <a:endParaRPr lang="en-GB" sz="1800" dirty="0"/>
          </a:p>
        </p:txBody>
      </p:sp>
      <p:pic>
        <p:nvPicPr>
          <p:cNvPr id="20" name="Grafik 19" descr="Ein Bild, das Text, Gebäude, Wohngebäude, Schild enthält.&#10;&#10;Automatisch generierte Beschreibung">
            <a:extLst>
              <a:ext uri="{FF2B5EF4-FFF2-40B4-BE49-F238E27FC236}">
                <a16:creationId xmlns:a16="http://schemas.microsoft.com/office/drawing/2014/main" id="{BFEFE225-7B09-A21D-70B4-01F92C147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1772816"/>
            <a:ext cx="9649072" cy="2520280"/>
          </a:xfrm>
          <a:prstGeom prst="rect">
            <a:avLst/>
          </a:prstGeom>
        </p:spPr>
      </p:pic>
      <p:pic>
        <p:nvPicPr>
          <p:cNvPr id="21" name="Grafik 20" descr="Ein Bild, das Text enthält.&#10;&#10;Automatisch generierte Beschreibung">
            <a:extLst>
              <a:ext uri="{FF2B5EF4-FFF2-40B4-BE49-F238E27FC236}">
                <a16:creationId xmlns:a16="http://schemas.microsoft.com/office/drawing/2014/main" id="{F0A8E1AA-2BA6-E13E-12D4-C37EAB080A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921" y="5949280"/>
            <a:ext cx="1945387" cy="71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5983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8962CEB1-4520-503D-1E60-F6FD374473E0}"/>
              </a:ext>
            </a:extLst>
          </p:cNvPr>
          <p:cNvSpPr txBox="1"/>
          <p:nvPr/>
        </p:nvSpPr>
        <p:spPr>
          <a:xfrm>
            <a:off x="695400" y="620688"/>
            <a:ext cx="1149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5A9938"/>
                </a:solidFill>
                <a:latin typeface="+mj-lt"/>
              </a:rPr>
              <a:t>3. </a:t>
            </a:r>
            <a:r>
              <a:rPr lang="de-DE" sz="4000" dirty="0"/>
              <a:t>Initiativen zur Förderung der Kreislaufwirtschaft</a:t>
            </a:r>
            <a:endParaRPr lang="de-DE" sz="3600" dirty="0">
              <a:latin typeface="+mj-lt"/>
            </a:endParaRPr>
          </a:p>
        </p:txBody>
      </p:sp>
      <p:pic>
        <p:nvPicPr>
          <p:cNvPr id="21" name="Grafik 20" descr="Ein Bild, das Text enthält.&#10;&#10;Automatisch generierte Beschreibung">
            <a:extLst>
              <a:ext uri="{FF2B5EF4-FFF2-40B4-BE49-F238E27FC236}">
                <a16:creationId xmlns:a16="http://schemas.microsoft.com/office/drawing/2014/main" id="{F0A8E1AA-2BA6-E13E-12D4-C37EAB080A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921" y="5949280"/>
            <a:ext cx="1945387" cy="71100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009306B-AE6A-FC76-A0A7-301B5CC49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456" y="1728924"/>
            <a:ext cx="10200456" cy="340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22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DAE4A2-FB18-A3B3-7710-74F83C9D2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b-LU" sz="2000"/>
          </a:p>
        </p:txBody>
      </p:sp>
      <p:pic>
        <p:nvPicPr>
          <p:cNvPr id="1025" name="Picture 1" descr="A green and black logo&#10;&#10;Description automatically generated">
            <a:extLst>
              <a:ext uri="{FF2B5EF4-FFF2-40B4-BE49-F238E27FC236}">
                <a16:creationId xmlns:a16="http://schemas.microsoft.com/office/drawing/2014/main" id="{2C9FFA8B-48FB-370D-AD3F-E264D47E6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813" y="370577"/>
            <a:ext cx="6702374" cy="525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3991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8962CEB1-4520-503D-1E60-F6FD374473E0}"/>
              </a:ext>
            </a:extLst>
          </p:cNvPr>
          <p:cNvSpPr txBox="1"/>
          <p:nvPr/>
        </p:nvSpPr>
        <p:spPr>
          <a:xfrm>
            <a:off x="695400" y="620688"/>
            <a:ext cx="114966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5A9938"/>
                </a:solidFill>
                <a:latin typeface="+mj-lt"/>
              </a:rPr>
              <a:t>3. </a:t>
            </a:r>
            <a:r>
              <a:rPr lang="de-DE" sz="4000" dirty="0"/>
              <a:t>Initiativen zur Förderung der Kreislaufwirtschaft</a:t>
            </a:r>
            <a:endParaRPr lang="de-DE" sz="3600" dirty="0">
              <a:latin typeface="+mj-lt"/>
            </a:endParaRPr>
          </a:p>
        </p:txBody>
      </p:sp>
      <p:pic>
        <p:nvPicPr>
          <p:cNvPr id="21" name="Grafik 20" descr="Ein Bild, das Text enthält.&#10;&#10;Automatisch generierte Beschreibung">
            <a:extLst>
              <a:ext uri="{FF2B5EF4-FFF2-40B4-BE49-F238E27FC236}">
                <a16:creationId xmlns:a16="http://schemas.microsoft.com/office/drawing/2014/main" id="{F0A8E1AA-2BA6-E13E-12D4-C37EAB080A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921" y="5949280"/>
            <a:ext cx="1945387" cy="71100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598571D-8639-E782-FF7A-A86F5D92F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768" y="1354013"/>
            <a:ext cx="3390123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003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8962CEB1-4520-503D-1E60-F6FD374473E0}"/>
              </a:ext>
            </a:extLst>
          </p:cNvPr>
          <p:cNvSpPr txBox="1"/>
          <p:nvPr/>
        </p:nvSpPr>
        <p:spPr>
          <a:xfrm>
            <a:off x="695400" y="620688"/>
            <a:ext cx="114966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5A9938"/>
                </a:solidFill>
                <a:latin typeface="+mj-lt"/>
              </a:rPr>
              <a:t>3. </a:t>
            </a:r>
            <a:r>
              <a:rPr lang="de-DE" sz="4000" dirty="0"/>
              <a:t>Initiativen zur Förderung der Kreislaufwirtschaft</a:t>
            </a:r>
            <a:endParaRPr lang="de-DE" sz="3600" dirty="0">
              <a:latin typeface="+mj-lt"/>
            </a:endParaRPr>
          </a:p>
        </p:txBody>
      </p:sp>
      <p:pic>
        <p:nvPicPr>
          <p:cNvPr id="21" name="Grafik 20" descr="Ein Bild, das Text enthält.&#10;&#10;Automatisch generierte Beschreibung">
            <a:extLst>
              <a:ext uri="{FF2B5EF4-FFF2-40B4-BE49-F238E27FC236}">
                <a16:creationId xmlns:a16="http://schemas.microsoft.com/office/drawing/2014/main" id="{F0A8E1AA-2BA6-E13E-12D4-C37EAB080A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921" y="5949280"/>
            <a:ext cx="1945387" cy="71100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3A18C5B-8B54-4C98-4F70-98E473A6A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229" y="1596149"/>
            <a:ext cx="9048328" cy="408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3633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Person, Im Haus enthält.&#10;&#10;Automatisch generierte Beschreibung">
            <a:extLst>
              <a:ext uri="{FF2B5EF4-FFF2-40B4-BE49-F238E27FC236}">
                <a16:creationId xmlns:a16="http://schemas.microsoft.com/office/drawing/2014/main" id="{61B3AAD7-625A-70B9-0484-3567C5D3D5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1902373"/>
            <a:ext cx="5724637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962CEB1-4520-503D-1E60-F6FD374473E0}"/>
              </a:ext>
            </a:extLst>
          </p:cNvPr>
          <p:cNvSpPr txBox="1"/>
          <p:nvPr/>
        </p:nvSpPr>
        <p:spPr>
          <a:xfrm>
            <a:off x="695400" y="620688"/>
            <a:ext cx="10873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5A9938"/>
                </a:solidFill>
                <a:latin typeface="+mj-lt"/>
              </a:rPr>
              <a:t>4</a:t>
            </a:r>
            <a:r>
              <a:rPr lang="de-DE" sz="4000" dirty="0">
                <a:solidFill>
                  <a:srgbClr val="5A9938"/>
                </a:solidFill>
                <a:latin typeface="+mj-lt"/>
              </a:rPr>
              <a:t>. </a:t>
            </a:r>
            <a:r>
              <a:rPr lang="de-DE" sz="4000" dirty="0"/>
              <a:t>Sensibilisierung– SDK Akademie</a:t>
            </a:r>
            <a:endParaRPr lang="de-DE" sz="3600" dirty="0">
              <a:latin typeface="+mj-lt"/>
            </a:endParaRPr>
          </a:p>
        </p:txBody>
      </p:sp>
      <p:pic>
        <p:nvPicPr>
          <p:cNvPr id="21" name="Grafik 20" descr="Ein Bild, das Text enthält.&#10;&#10;Automatisch generierte Beschreibung">
            <a:extLst>
              <a:ext uri="{FF2B5EF4-FFF2-40B4-BE49-F238E27FC236}">
                <a16:creationId xmlns:a16="http://schemas.microsoft.com/office/drawing/2014/main" id="{F0A8E1AA-2BA6-E13E-12D4-C37EAB080A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921" y="5949280"/>
            <a:ext cx="1945387" cy="71100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42C1109-4B50-3DBE-C293-E492D341A6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042">
            <a:off x="1004878" y="1822543"/>
            <a:ext cx="5807968" cy="43559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Grafik 13" descr="Ein Bild, das Text enthält.&#10;&#10;Automatisch generierte Beschreibung">
            <a:extLst>
              <a:ext uri="{FF2B5EF4-FFF2-40B4-BE49-F238E27FC236}">
                <a16:creationId xmlns:a16="http://schemas.microsoft.com/office/drawing/2014/main" id="{759F5E9D-0BF0-6B87-8B3F-2E48F2267B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40" y="2080889"/>
            <a:ext cx="7286728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18ADAD3B-213C-2E09-D09E-F2CB5064BDCD}"/>
              </a:ext>
            </a:extLst>
          </p:cNvPr>
          <p:cNvSpPr txBox="1"/>
          <p:nvPr/>
        </p:nvSpPr>
        <p:spPr>
          <a:xfrm>
            <a:off x="8069713" y="3429000"/>
            <a:ext cx="374441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+mj-lt"/>
              </a:rPr>
              <a:t>Aktivitäten in Schulen (Grund- und Sekundarschulen)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+mj-lt"/>
              </a:rPr>
              <a:t>Workshops und Präsentationen für Erwachsene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+mj-lt"/>
              </a:rPr>
              <a:t>Besichtigungen der SDK in Colmar-Berg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+mj-lt"/>
              </a:rPr>
              <a:t>Informationsstände auf Messen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/>
          </a:p>
        </p:txBody>
      </p:sp>
      <p:pic>
        <p:nvPicPr>
          <p:cNvPr id="18" name="Grafik 17" descr="Ein Bild, das Text enthält.&#10;&#10;Automatisch generierte Beschreibung">
            <a:extLst>
              <a:ext uri="{FF2B5EF4-FFF2-40B4-BE49-F238E27FC236}">
                <a16:creationId xmlns:a16="http://schemas.microsoft.com/office/drawing/2014/main" id="{4E12C720-72EE-4E6D-D646-FBF721B745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938" y="1622715"/>
            <a:ext cx="3230868" cy="1333539"/>
          </a:xfrm>
          <a:prstGeom prst="rect">
            <a:avLst/>
          </a:prstGeom>
        </p:spPr>
      </p:pic>
      <p:pic>
        <p:nvPicPr>
          <p:cNvPr id="22" name="Grafik 21" descr="Ein Bild, das Text, Person, Gelände, Menschen enthält.&#10;&#10;Automatisch generierte Beschreibung">
            <a:extLst>
              <a:ext uri="{FF2B5EF4-FFF2-40B4-BE49-F238E27FC236}">
                <a16:creationId xmlns:a16="http://schemas.microsoft.com/office/drawing/2014/main" id="{F6283048-8358-94CE-C9E5-0E07FF8E54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865">
            <a:off x="1177920" y="1902474"/>
            <a:ext cx="5888736" cy="39258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8164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8962CEB1-4520-503D-1E60-F6FD374473E0}"/>
              </a:ext>
            </a:extLst>
          </p:cNvPr>
          <p:cNvSpPr txBox="1"/>
          <p:nvPr/>
        </p:nvSpPr>
        <p:spPr>
          <a:xfrm>
            <a:off x="695400" y="620688"/>
            <a:ext cx="10873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5A9938"/>
                </a:solidFill>
                <a:latin typeface="+mj-lt"/>
              </a:rPr>
              <a:t>4. </a:t>
            </a:r>
            <a:r>
              <a:rPr lang="de-DE" sz="4000" dirty="0"/>
              <a:t>Bewusstsein schaffen – PR Marketing</a:t>
            </a:r>
            <a:endParaRPr lang="de-DE" sz="3600" dirty="0">
              <a:latin typeface="+mj-lt"/>
            </a:endParaRPr>
          </a:p>
        </p:txBody>
      </p:sp>
      <p:pic>
        <p:nvPicPr>
          <p:cNvPr id="21" name="Grafik 20" descr="Ein Bild, das Text enthält.&#10;&#10;Automatisch generierte Beschreibung">
            <a:extLst>
              <a:ext uri="{FF2B5EF4-FFF2-40B4-BE49-F238E27FC236}">
                <a16:creationId xmlns:a16="http://schemas.microsoft.com/office/drawing/2014/main" id="{F0A8E1AA-2BA6-E13E-12D4-C37EAB080A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921" y="5949280"/>
            <a:ext cx="1945387" cy="71100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E76DAEB-0E95-6274-474E-5AFA3BD9CC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417" y="1700808"/>
            <a:ext cx="3168352" cy="190217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230AFB6-2AC5-72DD-5B3F-040ACCF20452}"/>
              </a:ext>
            </a:extLst>
          </p:cNvPr>
          <p:cNvSpPr txBox="1"/>
          <p:nvPr/>
        </p:nvSpPr>
        <p:spPr>
          <a:xfrm>
            <a:off x="7968208" y="1668945"/>
            <a:ext cx="37444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+mj-lt"/>
              </a:rPr>
              <a:t>Mediale Präsenz auf unterschiedlichen Kanälen:</a:t>
            </a:r>
          </a:p>
          <a:p>
            <a:endParaRPr lang="de-DE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+mj-lt"/>
              </a:rPr>
              <a:t>Beiträge im Radio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+mj-lt"/>
              </a:rPr>
              <a:t>Soziale Medien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+mj-lt"/>
              </a:rPr>
              <a:t>Internet Seite</a:t>
            </a:r>
            <a:endParaRPr lang="de-CH" sz="2000" dirty="0">
              <a:latin typeface="+mj-lt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325D619-9D30-647B-B510-2958ECCDF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417" y="3789040"/>
            <a:ext cx="3224883" cy="183813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20CC687-FFCA-EE7E-EC15-2FF2584D2F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9204" y="2867923"/>
            <a:ext cx="3174912" cy="184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2693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A355F007-26E3-90CC-3484-2BF9E90153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921" y="5949280"/>
            <a:ext cx="1945387" cy="71100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277BC99-690C-586B-C843-4EAF4361DFA9}"/>
              </a:ext>
            </a:extLst>
          </p:cNvPr>
          <p:cNvSpPr txBox="1"/>
          <p:nvPr/>
        </p:nvSpPr>
        <p:spPr>
          <a:xfrm>
            <a:off x="6600056" y="1772816"/>
            <a:ext cx="485520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>
                <a:solidFill>
                  <a:srgbClr val="5A9938"/>
                </a:solidFill>
                <a:latin typeface="+mj-lt"/>
              </a:rPr>
              <a:t>SuperDrecksKëscht</a:t>
            </a:r>
            <a:r>
              <a:rPr lang="en-GB" sz="4000" dirty="0">
                <a:solidFill>
                  <a:srgbClr val="5A9938"/>
                </a:solidFill>
                <a:latin typeface="+mj-lt"/>
              </a:rPr>
              <a:t> fir </a:t>
            </a:r>
            <a:r>
              <a:rPr lang="en-GB" sz="4000" dirty="0" err="1">
                <a:solidFill>
                  <a:srgbClr val="5A9938"/>
                </a:solidFill>
                <a:latin typeface="+mj-lt"/>
              </a:rPr>
              <a:t>Betriber</a:t>
            </a:r>
            <a:endParaRPr lang="en-GB" sz="4000" dirty="0">
              <a:solidFill>
                <a:srgbClr val="5A9938"/>
              </a:solidFill>
              <a:latin typeface="+mj-lt"/>
            </a:endParaRPr>
          </a:p>
          <a:p>
            <a:endParaRPr lang="en-GB" sz="4000" dirty="0">
              <a:latin typeface="+mj-lt"/>
            </a:endParaRPr>
          </a:p>
          <a:p>
            <a:r>
              <a:rPr lang="de-DE" sz="3600" dirty="0">
                <a:latin typeface="+mj-lt"/>
              </a:rPr>
              <a:t>Entdecken wir unsere Dienstleistungen für Unternehmen !</a:t>
            </a:r>
          </a:p>
        </p:txBody>
      </p:sp>
      <p:pic>
        <p:nvPicPr>
          <p:cNvPr id="5" name="Grafik 4" descr="Ein Bild, das draußen, Gebäude, Himmel, Straße enthält.&#10;&#10;Automatisch generierte Beschreibung">
            <a:extLst>
              <a:ext uri="{FF2B5EF4-FFF2-40B4-BE49-F238E27FC236}">
                <a16:creationId xmlns:a16="http://schemas.microsoft.com/office/drawing/2014/main" id="{7BAB0D37-58B2-AC25-6751-A6EDF1D45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11424" y="1631492"/>
            <a:ext cx="4855204" cy="32368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203152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A355F007-26E3-90CC-3484-2BF9E90153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921" y="5949280"/>
            <a:ext cx="1945387" cy="71100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277BC99-690C-586B-C843-4EAF4361DFA9}"/>
              </a:ext>
            </a:extLst>
          </p:cNvPr>
          <p:cNvSpPr txBox="1"/>
          <p:nvPr/>
        </p:nvSpPr>
        <p:spPr>
          <a:xfrm>
            <a:off x="551384" y="764704"/>
            <a:ext cx="109038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rgbClr val="5A9938"/>
                </a:solidFill>
                <a:latin typeface="+mj-lt"/>
              </a:rPr>
              <a:t>Jede Art von Unternehmen oder Institution </a:t>
            </a:r>
            <a:r>
              <a:rPr lang="de-DE" sz="4000" dirty="0">
                <a:latin typeface="+mj-lt"/>
              </a:rPr>
              <a:t>kann an der </a:t>
            </a:r>
            <a:r>
              <a:rPr lang="de-DE" sz="4000" dirty="0" err="1">
                <a:solidFill>
                  <a:srgbClr val="5A9938"/>
                </a:solidFill>
                <a:latin typeface="+mj-lt"/>
              </a:rPr>
              <a:t>SuperDrecksKëscht</a:t>
            </a:r>
            <a:r>
              <a:rPr lang="de-DE" sz="4000" dirty="0">
                <a:solidFill>
                  <a:srgbClr val="5A9938"/>
                </a:solidFill>
                <a:latin typeface="+mj-lt"/>
              </a:rPr>
              <a:t> </a:t>
            </a:r>
            <a:r>
              <a:rPr lang="de-DE" sz="4000" dirty="0">
                <a:latin typeface="+mj-lt"/>
              </a:rPr>
              <a:t>Aktion teilnehmen.</a:t>
            </a:r>
            <a:endParaRPr lang="de-DE" sz="4000" dirty="0">
              <a:solidFill>
                <a:srgbClr val="5A9938"/>
              </a:solidFill>
              <a:latin typeface="+mj-lt"/>
            </a:endParaRPr>
          </a:p>
          <a:p>
            <a:endParaRPr lang="en-GB" sz="4000" dirty="0">
              <a:latin typeface="+mj-lt"/>
            </a:endParaRPr>
          </a:p>
        </p:txBody>
      </p:sp>
      <p:pic>
        <p:nvPicPr>
          <p:cNvPr id="6" name="Grafik 5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6DD1EF63-B74A-99F3-1062-9C11003B57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36740" y="2341930"/>
            <a:ext cx="3069262" cy="1984557"/>
          </a:xfrm>
          <a:prstGeom prst="rect">
            <a:avLst/>
          </a:prstGeom>
        </p:spPr>
      </p:pic>
      <p:pic>
        <p:nvPicPr>
          <p:cNvPr id="8" name="Grafik 7" descr="Ein Bild, das Person, Menschenmenge enthält.&#10;&#10;Automatisch generierte Beschreibung">
            <a:extLst>
              <a:ext uri="{FF2B5EF4-FFF2-40B4-BE49-F238E27FC236}">
                <a16:creationId xmlns:a16="http://schemas.microsoft.com/office/drawing/2014/main" id="{A2C29E57-AE78-0387-C118-AF80167591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7" y="2341930"/>
            <a:ext cx="2982824" cy="1988549"/>
          </a:xfrm>
          <a:prstGeom prst="rect">
            <a:avLst/>
          </a:prstGeom>
        </p:spPr>
      </p:pic>
      <p:pic>
        <p:nvPicPr>
          <p:cNvPr id="10" name="Grafik 9" descr="Ein Bild, das draußen, Himmel, Gelände, rot enthält.&#10;&#10;Automatisch generierte Beschreibung">
            <a:extLst>
              <a:ext uri="{FF2B5EF4-FFF2-40B4-BE49-F238E27FC236}">
                <a16:creationId xmlns:a16="http://schemas.microsoft.com/office/drawing/2014/main" id="{4992C5B9-399A-7CA2-81A6-9D72B6E5A6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248128" y="2342178"/>
            <a:ext cx="2549337" cy="1984309"/>
          </a:xfrm>
          <a:prstGeom prst="rect">
            <a:avLst/>
          </a:prstGeom>
        </p:spPr>
      </p:pic>
      <p:pic>
        <p:nvPicPr>
          <p:cNvPr id="13" name="Grafik 12" descr="Ein Bild, das Text, Im Haus, Tisch, Boden enthält.&#10;&#10;Automatisch generierte Beschreibung">
            <a:extLst>
              <a:ext uri="{FF2B5EF4-FFF2-40B4-BE49-F238E27FC236}">
                <a16:creationId xmlns:a16="http://schemas.microsoft.com/office/drawing/2014/main" id="{C25ECA45-2542-4656-7F73-3969076138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36740" y="4477938"/>
            <a:ext cx="2905333" cy="1938994"/>
          </a:xfrm>
          <a:prstGeom prst="rect">
            <a:avLst/>
          </a:prstGeom>
        </p:spPr>
      </p:pic>
      <p:pic>
        <p:nvPicPr>
          <p:cNvPr id="15" name="Grafik 14" descr="Ein Bild, das Text, Im Haus, Person, Tisch enthält.&#10;&#10;Automatisch generierte Beschreibung">
            <a:extLst>
              <a:ext uri="{FF2B5EF4-FFF2-40B4-BE49-F238E27FC236}">
                <a16:creationId xmlns:a16="http://schemas.microsoft.com/office/drawing/2014/main" id="{00F3820F-2BA6-876E-5B7A-F62103BC252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3806002" y="4500879"/>
            <a:ext cx="2870262" cy="1916053"/>
          </a:xfrm>
          <a:prstGeom prst="rect">
            <a:avLst/>
          </a:prstGeom>
        </p:spPr>
      </p:pic>
      <p:pic>
        <p:nvPicPr>
          <p:cNvPr id="17" name="Grafik 16" descr="Ein Bild, das Text, Transport enthält.&#10;&#10;Automatisch generierte Beschreibung">
            <a:extLst>
              <a:ext uri="{FF2B5EF4-FFF2-40B4-BE49-F238E27FC236}">
                <a16:creationId xmlns:a16="http://schemas.microsoft.com/office/drawing/2014/main" id="{819D9E8A-693B-99E5-E731-1098131DD4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6890396" y="4477938"/>
            <a:ext cx="2907069" cy="193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7098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Person, Gelände, Boden, stehend enthält.&#10;&#10;Automatisch generierte Beschreibung">
            <a:extLst>
              <a:ext uri="{FF2B5EF4-FFF2-40B4-BE49-F238E27FC236}">
                <a16:creationId xmlns:a16="http://schemas.microsoft.com/office/drawing/2014/main" id="{18C32C8E-2F76-785E-019B-3C6888FD20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3059">
            <a:off x="3561824" y="2774857"/>
            <a:ext cx="5432016" cy="36210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A355F007-26E3-90CC-3484-2BF9E90153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921" y="5949280"/>
            <a:ext cx="1945387" cy="71100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277BC99-690C-586B-C843-4EAF4361DFA9}"/>
              </a:ext>
            </a:extLst>
          </p:cNvPr>
          <p:cNvSpPr txBox="1"/>
          <p:nvPr/>
        </p:nvSpPr>
        <p:spPr>
          <a:xfrm>
            <a:off x="551384" y="470165"/>
            <a:ext cx="115932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5A9938"/>
                </a:solidFill>
                <a:latin typeface="+mj-lt"/>
              </a:rPr>
              <a:t>1. </a:t>
            </a:r>
            <a:r>
              <a:rPr lang="de-DE" sz="4000" dirty="0">
                <a:latin typeface="+mj-lt"/>
              </a:rPr>
              <a:t>Kostenlose Beratung zur Abfallmanagement und- </a:t>
            </a:r>
            <a:r>
              <a:rPr lang="de-DE" sz="4000" dirty="0" err="1">
                <a:latin typeface="+mj-lt"/>
              </a:rPr>
              <a:t>vermeidung</a:t>
            </a:r>
            <a:r>
              <a:rPr lang="de-DE" sz="4000" dirty="0">
                <a:latin typeface="+mj-lt"/>
              </a:rPr>
              <a:t>.</a:t>
            </a:r>
          </a:p>
          <a:p>
            <a:endParaRPr lang="en-GB" sz="4000" dirty="0">
              <a:latin typeface="+mj-lt"/>
            </a:endParaRPr>
          </a:p>
        </p:txBody>
      </p:sp>
      <p:pic>
        <p:nvPicPr>
          <p:cNvPr id="7" name="Grafik 6" descr="Ein Bild, das Im Haus, Person, Boden, Sitzen enthält.&#10;&#10;Automatisch generierte Beschreibung">
            <a:extLst>
              <a:ext uri="{FF2B5EF4-FFF2-40B4-BE49-F238E27FC236}">
                <a16:creationId xmlns:a16="http://schemas.microsoft.com/office/drawing/2014/main" id="{CF9E980E-57C5-25CD-BAB5-69D53242E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1007">
            <a:off x="482272" y="2163238"/>
            <a:ext cx="4513466" cy="30086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Grafik 13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502405F7-B870-0902-3D19-1EE37A211C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7329">
            <a:off x="7645911" y="1677888"/>
            <a:ext cx="3916154" cy="26105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120967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204F627-04BF-2E26-22E7-604D519C0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312861"/>
            <a:ext cx="8064896" cy="62322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35A9F07-0FF2-05D9-5C9D-A95257CAA853}"/>
              </a:ext>
            </a:extLst>
          </p:cNvPr>
          <p:cNvSpPr txBox="1"/>
          <p:nvPr/>
        </p:nvSpPr>
        <p:spPr>
          <a:xfrm>
            <a:off x="9006988" y="692696"/>
            <a:ext cx="28803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latin typeface="+mj-lt"/>
              </a:rPr>
              <a:t>Wie wir Unternehmen dabei unterstützen, Abfallmanagement und –</a:t>
            </a:r>
            <a:r>
              <a:rPr lang="de-DE" sz="3600" dirty="0" err="1">
                <a:latin typeface="+mj-lt"/>
              </a:rPr>
              <a:t>vermeidung</a:t>
            </a:r>
            <a:r>
              <a:rPr lang="de-DE" sz="3600" dirty="0">
                <a:latin typeface="+mj-lt"/>
              </a:rPr>
              <a:t> zu </a:t>
            </a:r>
            <a:r>
              <a:rPr lang="de-DE" sz="3600" dirty="0">
                <a:solidFill>
                  <a:srgbClr val="5A9938"/>
                </a:solidFill>
                <a:latin typeface="+mj-lt"/>
              </a:rPr>
              <a:t>optimieren.</a:t>
            </a:r>
            <a:endParaRPr lang="de-CH" sz="3600" dirty="0">
              <a:solidFill>
                <a:srgbClr val="5A9938"/>
              </a:solidFill>
              <a:latin typeface="+mj-lt"/>
            </a:endParaRPr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6A0E450E-743A-3CA0-EFFF-549BE28A55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921" y="5949280"/>
            <a:ext cx="1945387" cy="71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608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835A9F07-0FF2-05D9-5C9D-A95257CAA853}"/>
              </a:ext>
            </a:extLst>
          </p:cNvPr>
          <p:cNvSpPr txBox="1"/>
          <p:nvPr/>
        </p:nvSpPr>
        <p:spPr>
          <a:xfrm>
            <a:off x="5159896" y="476672"/>
            <a:ext cx="676875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latin typeface="+mj-lt"/>
              </a:rPr>
              <a:t>Nur die Unternehmen, die das umfassende Konzept zur </a:t>
            </a:r>
            <a:r>
              <a:rPr lang="de-DE" sz="3600" dirty="0">
                <a:solidFill>
                  <a:srgbClr val="5A9938"/>
                </a:solidFill>
                <a:latin typeface="+mj-lt"/>
              </a:rPr>
              <a:t>Abfallwirtschaft und-vermeidung </a:t>
            </a:r>
            <a:r>
              <a:rPr lang="de-DE" sz="3600" dirty="0">
                <a:latin typeface="+mj-lt"/>
              </a:rPr>
              <a:t>des </a:t>
            </a:r>
            <a:r>
              <a:rPr lang="de-DE" sz="3600" b="1" dirty="0">
                <a:latin typeface="+mj-lt"/>
              </a:rPr>
              <a:t>SDK </a:t>
            </a:r>
            <a:r>
              <a:rPr lang="de-DE" sz="3600" dirty="0">
                <a:latin typeface="+mj-lt"/>
              </a:rPr>
              <a:t>in ihrem täglichen Geschäftsalltag </a:t>
            </a:r>
            <a:r>
              <a:rPr lang="de-DE" sz="3600" dirty="0">
                <a:solidFill>
                  <a:srgbClr val="5A9938"/>
                </a:solidFill>
                <a:latin typeface="+mj-lt"/>
              </a:rPr>
              <a:t>umgesetzt haben</a:t>
            </a:r>
            <a:r>
              <a:rPr lang="de-DE" sz="3600" dirty="0">
                <a:latin typeface="+mj-lt"/>
              </a:rPr>
              <a:t>, erhalte das “</a:t>
            </a:r>
            <a:r>
              <a:rPr lang="de-DE" sz="3600" b="1" dirty="0">
                <a:solidFill>
                  <a:srgbClr val="5A9938"/>
                </a:solidFill>
                <a:latin typeface="+mj-lt"/>
              </a:rPr>
              <a:t>Label </a:t>
            </a:r>
            <a:r>
              <a:rPr lang="de-DE" sz="3600" b="1" dirty="0" err="1">
                <a:solidFill>
                  <a:srgbClr val="5A9938"/>
                </a:solidFill>
                <a:latin typeface="+mj-lt"/>
              </a:rPr>
              <a:t>priméiert</a:t>
            </a:r>
            <a:r>
              <a:rPr lang="de-DE" sz="3600" b="1" dirty="0">
                <a:solidFill>
                  <a:srgbClr val="5A9938"/>
                </a:solidFill>
                <a:latin typeface="+mj-lt"/>
              </a:rPr>
              <a:t>”.</a:t>
            </a:r>
            <a:endParaRPr lang="de-DE" sz="3600" dirty="0">
              <a:latin typeface="+mj-lt"/>
            </a:endParaRPr>
          </a:p>
          <a:p>
            <a:endParaRPr lang="de-DE" sz="3600" dirty="0">
              <a:latin typeface="+mj-lt"/>
            </a:endParaRPr>
          </a:p>
          <a:p>
            <a:r>
              <a:rPr lang="de-DE" sz="3600" dirty="0">
                <a:latin typeface="+mj-lt"/>
              </a:rPr>
              <a:t>Unser Label ist nach ISO 14024 zertifiziert. </a:t>
            </a:r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6A0E450E-743A-3CA0-EFFF-549BE28A55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921" y="5949280"/>
            <a:ext cx="1945387" cy="711005"/>
          </a:xfrm>
          <a:prstGeom prst="rect">
            <a:avLst/>
          </a:prstGeom>
        </p:spPr>
      </p:pic>
      <p:pic>
        <p:nvPicPr>
          <p:cNvPr id="6" name="Grafik 5" descr="Ein Bild, das Text, Melone enthält.&#10;&#10;Automatisch generierte Beschreibung">
            <a:extLst>
              <a:ext uri="{FF2B5EF4-FFF2-40B4-BE49-F238E27FC236}">
                <a16:creationId xmlns:a16="http://schemas.microsoft.com/office/drawing/2014/main" id="{80578F42-8D18-47D3-A4B6-C7EECFDFAD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60"/>
          <a:stretch/>
        </p:blipFill>
        <p:spPr>
          <a:xfrm>
            <a:off x="47328" y="0"/>
            <a:ext cx="4824536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7564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6A0E450E-743A-3CA0-EFFF-549BE28A55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921" y="5949280"/>
            <a:ext cx="1945387" cy="711005"/>
          </a:xfrm>
          <a:prstGeom prst="rect">
            <a:avLst/>
          </a:prstGeom>
        </p:spPr>
      </p:pic>
      <p:pic>
        <p:nvPicPr>
          <p:cNvPr id="4" name="Grafik 3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869BBB33-1446-302E-1DAB-4AB904865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548680"/>
            <a:ext cx="10369152" cy="503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673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2C35F-0356-0023-B5C2-97030EB66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Welt, Wasser enthält.&#10;&#10;Automatisch generierte Beschreibung">
            <a:hlinkClick r:id="rId3" action="ppaction://hlinkfile"/>
            <a:extLst>
              <a:ext uri="{FF2B5EF4-FFF2-40B4-BE49-F238E27FC236}">
                <a16:creationId xmlns:a16="http://schemas.microsoft.com/office/drawing/2014/main" id="{54FFDFC1-279A-48FD-1DC9-0DA96769DB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812" y="1480866"/>
            <a:ext cx="5744377" cy="389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4526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8962CEB1-4520-503D-1E60-F6FD374473E0}"/>
              </a:ext>
            </a:extLst>
          </p:cNvPr>
          <p:cNvSpPr txBox="1"/>
          <p:nvPr/>
        </p:nvSpPr>
        <p:spPr>
          <a:xfrm>
            <a:off x="551384" y="332656"/>
            <a:ext cx="1116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5A9938"/>
                </a:solidFill>
                <a:latin typeface="+mj-lt"/>
              </a:rPr>
              <a:t>2. </a:t>
            </a:r>
            <a:r>
              <a:rPr lang="de-DE" sz="4000" dirty="0">
                <a:latin typeface="+mj-lt"/>
              </a:rPr>
              <a:t>SDK Akademie – </a:t>
            </a:r>
          </a:p>
          <a:p>
            <a:r>
              <a:rPr lang="de-DE" sz="4000" dirty="0">
                <a:latin typeface="+mj-lt"/>
              </a:rPr>
              <a:t>    Bewusstsein schaffen und </a:t>
            </a:r>
            <a:r>
              <a:rPr lang="de-DE" sz="4000" dirty="0" err="1">
                <a:latin typeface="+mj-lt"/>
              </a:rPr>
              <a:t>Know-How</a:t>
            </a:r>
            <a:r>
              <a:rPr lang="de-DE" sz="4000" dirty="0">
                <a:latin typeface="+mj-lt"/>
              </a:rPr>
              <a:t> vermitteln </a:t>
            </a:r>
            <a:br>
              <a:rPr lang="de-DE" sz="4000" dirty="0">
                <a:latin typeface="+mj-lt"/>
              </a:rPr>
            </a:br>
            <a:r>
              <a:rPr lang="de-DE" sz="4000" dirty="0">
                <a:latin typeface="+mj-lt"/>
              </a:rPr>
              <a:t>	</a:t>
            </a:r>
            <a:endParaRPr lang="de-DE" sz="3600" dirty="0">
              <a:latin typeface="+mj-lt"/>
            </a:endParaRPr>
          </a:p>
        </p:txBody>
      </p:sp>
      <p:pic>
        <p:nvPicPr>
          <p:cNvPr id="21" name="Grafik 20" descr="Ein Bild, das Text enthält.&#10;&#10;Automatisch generierte Beschreibung">
            <a:extLst>
              <a:ext uri="{FF2B5EF4-FFF2-40B4-BE49-F238E27FC236}">
                <a16:creationId xmlns:a16="http://schemas.microsoft.com/office/drawing/2014/main" id="{F0A8E1AA-2BA6-E13E-12D4-C37EAB080A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921" y="5949280"/>
            <a:ext cx="1945387" cy="711005"/>
          </a:xfrm>
          <a:prstGeom prst="rect">
            <a:avLst/>
          </a:prstGeom>
        </p:spPr>
      </p:pic>
      <p:pic>
        <p:nvPicPr>
          <p:cNvPr id="18" name="Grafik 17" descr="Ein Bild, das Text enthält.&#10;&#10;Automatisch generierte Beschreibung">
            <a:extLst>
              <a:ext uri="{FF2B5EF4-FFF2-40B4-BE49-F238E27FC236}">
                <a16:creationId xmlns:a16="http://schemas.microsoft.com/office/drawing/2014/main" id="{4E12C720-72EE-4E6D-D646-FBF721B745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716" y="1944127"/>
            <a:ext cx="1722607" cy="71100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224006E-ECB7-5C72-778E-929F5A808E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6" t="9049" r="11221" b="18501"/>
          <a:stretch/>
        </p:blipFill>
        <p:spPr>
          <a:xfrm>
            <a:off x="1497212" y="1713143"/>
            <a:ext cx="8230215" cy="514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4857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 descr="Ein Bild, das Text enthält.&#10;&#10;Automatisch generierte Beschreibung">
            <a:extLst>
              <a:ext uri="{FF2B5EF4-FFF2-40B4-BE49-F238E27FC236}">
                <a16:creationId xmlns:a16="http://schemas.microsoft.com/office/drawing/2014/main" id="{F0A8E1AA-2BA6-E13E-12D4-C37EAB080A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921" y="5949280"/>
            <a:ext cx="1945387" cy="711005"/>
          </a:xfrm>
          <a:prstGeom prst="rect">
            <a:avLst/>
          </a:prstGeom>
        </p:spPr>
      </p:pic>
      <p:pic>
        <p:nvPicPr>
          <p:cNvPr id="18" name="Grafik 17" descr="Ein Bild, das Text enthält.&#10;&#10;Automatisch generierte Beschreibung">
            <a:extLst>
              <a:ext uri="{FF2B5EF4-FFF2-40B4-BE49-F238E27FC236}">
                <a16:creationId xmlns:a16="http://schemas.microsoft.com/office/drawing/2014/main" id="{4E12C720-72EE-4E6D-D646-FBF721B745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716" y="1944127"/>
            <a:ext cx="1722607" cy="711005"/>
          </a:xfrm>
          <a:prstGeom prst="rect">
            <a:avLst/>
          </a:prstGeom>
        </p:spPr>
      </p:pic>
      <p:pic>
        <p:nvPicPr>
          <p:cNvPr id="3" name="Grafik 2" descr="Ein Bild, das Text, Person, Im Haus, Wand enthält.&#10;&#10;Automatisch generierte Beschreibung">
            <a:extLst>
              <a:ext uri="{FF2B5EF4-FFF2-40B4-BE49-F238E27FC236}">
                <a16:creationId xmlns:a16="http://schemas.microsoft.com/office/drawing/2014/main" id="{4CD021AA-7296-87D7-744F-33FFDE321B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2114362"/>
            <a:ext cx="6439644" cy="42930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Grafik 6" descr="Ein Bild, das Person, Boden, Im Haus enthält.&#10;&#10;Automatisch generierte Beschreibung">
            <a:extLst>
              <a:ext uri="{FF2B5EF4-FFF2-40B4-BE49-F238E27FC236}">
                <a16:creationId xmlns:a16="http://schemas.microsoft.com/office/drawing/2014/main" id="{AECE5679-BCA8-7509-C48E-E3CCCF0A1A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6490">
            <a:off x="1601723" y="1945624"/>
            <a:ext cx="6439644" cy="42930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BB57613-5F62-68D1-138F-FE1CF3B606A0}"/>
              </a:ext>
            </a:extLst>
          </p:cNvPr>
          <p:cNvSpPr txBox="1"/>
          <p:nvPr/>
        </p:nvSpPr>
        <p:spPr>
          <a:xfrm>
            <a:off x="551384" y="332656"/>
            <a:ext cx="1116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5A9938"/>
                </a:solidFill>
                <a:latin typeface="+mj-lt"/>
              </a:rPr>
              <a:t>2. </a:t>
            </a:r>
            <a:r>
              <a:rPr lang="de-DE" sz="4000" dirty="0">
                <a:latin typeface="+mj-lt"/>
              </a:rPr>
              <a:t>SDK Akademie – </a:t>
            </a:r>
          </a:p>
          <a:p>
            <a:r>
              <a:rPr lang="de-DE" sz="4000" dirty="0">
                <a:latin typeface="+mj-lt"/>
              </a:rPr>
              <a:t>    Bewusstsein schaffen und </a:t>
            </a:r>
            <a:r>
              <a:rPr lang="de-DE" sz="4000" dirty="0" err="1">
                <a:latin typeface="+mj-lt"/>
              </a:rPr>
              <a:t>Know-How</a:t>
            </a:r>
            <a:r>
              <a:rPr lang="de-DE" sz="4000" dirty="0">
                <a:latin typeface="+mj-lt"/>
              </a:rPr>
              <a:t> vermitteln </a:t>
            </a:r>
            <a:br>
              <a:rPr lang="de-DE" sz="4000" dirty="0">
                <a:latin typeface="+mj-lt"/>
              </a:rPr>
            </a:br>
            <a:r>
              <a:rPr lang="de-DE" sz="4000" dirty="0">
                <a:latin typeface="+mj-lt"/>
              </a:rPr>
              <a:t>	</a:t>
            </a:r>
            <a:endParaRPr lang="de-DE" sz="3600" dirty="0">
              <a:latin typeface="+mj-lt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2BF1725-3153-986C-0849-9EFC55D686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5175">
            <a:off x="1723229" y="1975348"/>
            <a:ext cx="6820849" cy="39855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1956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 descr="Ein Bild, das Text enthält.&#10;&#10;Automatisch generierte Beschreibung">
            <a:extLst>
              <a:ext uri="{FF2B5EF4-FFF2-40B4-BE49-F238E27FC236}">
                <a16:creationId xmlns:a16="http://schemas.microsoft.com/office/drawing/2014/main" id="{F0A8E1AA-2BA6-E13E-12D4-C37EAB080A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921" y="5949280"/>
            <a:ext cx="1945387" cy="711005"/>
          </a:xfrm>
          <a:prstGeom prst="rect">
            <a:avLst/>
          </a:prstGeom>
        </p:spPr>
      </p:pic>
      <p:pic>
        <p:nvPicPr>
          <p:cNvPr id="18" name="Grafik 17" descr="Ein Bild, das Text enthält.&#10;&#10;Automatisch generierte Beschreibung">
            <a:extLst>
              <a:ext uri="{FF2B5EF4-FFF2-40B4-BE49-F238E27FC236}">
                <a16:creationId xmlns:a16="http://schemas.microsoft.com/office/drawing/2014/main" id="{4E12C720-72EE-4E6D-D646-FBF721B745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716" y="1944127"/>
            <a:ext cx="1722607" cy="71100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BB57613-5F62-68D1-138F-FE1CF3B606A0}"/>
              </a:ext>
            </a:extLst>
          </p:cNvPr>
          <p:cNvSpPr txBox="1"/>
          <p:nvPr/>
        </p:nvSpPr>
        <p:spPr>
          <a:xfrm>
            <a:off x="551384" y="332656"/>
            <a:ext cx="1116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5A9938"/>
                </a:solidFill>
                <a:latin typeface="+mj-lt"/>
              </a:rPr>
              <a:t>2. </a:t>
            </a:r>
            <a:r>
              <a:rPr lang="de-DE" sz="4000" dirty="0">
                <a:latin typeface="+mj-lt"/>
              </a:rPr>
              <a:t>SDK Akademie – </a:t>
            </a:r>
          </a:p>
          <a:p>
            <a:r>
              <a:rPr lang="de-DE" sz="4000" dirty="0">
                <a:latin typeface="+mj-lt"/>
              </a:rPr>
              <a:t>    Bewusstsein schaffen und </a:t>
            </a:r>
            <a:r>
              <a:rPr lang="de-DE" sz="4000" dirty="0" err="1">
                <a:latin typeface="+mj-lt"/>
              </a:rPr>
              <a:t>Know-How</a:t>
            </a:r>
            <a:r>
              <a:rPr lang="de-DE" sz="4000" dirty="0">
                <a:latin typeface="+mj-lt"/>
              </a:rPr>
              <a:t> vermitteln </a:t>
            </a:r>
            <a:br>
              <a:rPr lang="de-DE" sz="4000" dirty="0">
                <a:latin typeface="+mj-lt"/>
              </a:rPr>
            </a:br>
            <a:r>
              <a:rPr lang="de-DE" sz="4000" dirty="0">
                <a:latin typeface="+mj-lt"/>
              </a:rPr>
              <a:t>	</a:t>
            </a:r>
            <a:endParaRPr lang="de-DE" sz="3600" dirty="0">
              <a:latin typeface="+mj-lt"/>
            </a:endParaRPr>
          </a:p>
        </p:txBody>
      </p:sp>
      <p:pic>
        <p:nvPicPr>
          <p:cNvPr id="6" name="Grafik 5" descr="Ein Bild, das Text, Schrift, Grafiken, Logo enthält.&#10;&#10;Automatisch generierte Beschreibung">
            <a:extLst>
              <a:ext uri="{FF2B5EF4-FFF2-40B4-BE49-F238E27FC236}">
                <a16:creationId xmlns:a16="http://schemas.microsoft.com/office/drawing/2014/main" id="{E12D4E6A-DF96-3DD9-1B8E-5C7CE3CC4F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962" y="4974193"/>
            <a:ext cx="1539255" cy="1024304"/>
          </a:xfrm>
          <a:prstGeom prst="rect">
            <a:avLst/>
          </a:prstGeom>
        </p:spPr>
      </p:pic>
      <p:pic>
        <p:nvPicPr>
          <p:cNvPr id="9" name="Grafik 8" descr="Ein Bild, das Text, Schrift enthält.&#10;&#10;Automatisch generierte Beschreibung">
            <a:extLst>
              <a:ext uri="{FF2B5EF4-FFF2-40B4-BE49-F238E27FC236}">
                <a16:creationId xmlns:a16="http://schemas.microsoft.com/office/drawing/2014/main" id="{B71B2313-765F-D8F6-2EF5-90D32F39EF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46" y="5229200"/>
            <a:ext cx="2673306" cy="662710"/>
          </a:xfrm>
          <a:prstGeom prst="rect">
            <a:avLst/>
          </a:prstGeom>
        </p:spPr>
      </p:pic>
      <p:pic>
        <p:nvPicPr>
          <p:cNvPr id="15" name="Grafik 14" descr="Ein Bild, das Grafiken, Schrift, Logo, Grafikdesign enthält.&#10;&#10;Automatisch generierte Beschreibung">
            <a:extLst>
              <a:ext uri="{FF2B5EF4-FFF2-40B4-BE49-F238E27FC236}">
                <a16:creationId xmlns:a16="http://schemas.microsoft.com/office/drawing/2014/main" id="{60171522-7D8F-ED85-E0DE-DC32EAC697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96" y="3546413"/>
            <a:ext cx="2143125" cy="1047750"/>
          </a:xfrm>
          <a:prstGeom prst="rect">
            <a:avLst/>
          </a:prstGeom>
        </p:spPr>
      </p:pic>
      <p:pic>
        <p:nvPicPr>
          <p:cNvPr id="17" name="Grafik 16" descr="Ein Bild, das Grafiken, Schrift, Grafikdesign, Logo enthält.&#10;&#10;Automatisch generierte Beschreibung">
            <a:extLst>
              <a:ext uri="{FF2B5EF4-FFF2-40B4-BE49-F238E27FC236}">
                <a16:creationId xmlns:a16="http://schemas.microsoft.com/office/drawing/2014/main" id="{C096DA61-452A-1613-78D9-84C3E9A50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35" y="1827674"/>
            <a:ext cx="2420848" cy="1613899"/>
          </a:xfrm>
          <a:prstGeom prst="rect">
            <a:avLst/>
          </a:prstGeom>
        </p:spPr>
      </p:pic>
      <p:pic>
        <p:nvPicPr>
          <p:cNvPr id="20" name="Grafik 19" descr="Ein Bild, das Text, Schrift, Grafiken, Logo enthält.&#10;&#10;Automatisch generierte Beschreibung">
            <a:extLst>
              <a:ext uri="{FF2B5EF4-FFF2-40B4-BE49-F238E27FC236}">
                <a16:creationId xmlns:a16="http://schemas.microsoft.com/office/drawing/2014/main" id="{BCEB9BD5-ACAD-B69B-88DD-B7F40A389F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2085085"/>
            <a:ext cx="1123950" cy="771525"/>
          </a:xfrm>
          <a:prstGeom prst="rect">
            <a:avLst/>
          </a:prstGeom>
        </p:spPr>
      </p:pic>
      <p:pic>
        <p:nvPicPr>
          <p:cNvPr id="25" name="Grafik 24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62CA629E-D537-83E7-A961-16C2387A1A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3418414"/>
            <a:ext cx="2381250" cy="1190625"/>
          </a:xfrm>
          <a:prstGeom prst="rect">
            <a:avLst/>
          </a:prstGeom>
        </p:spPr>
      </p:pic>
      <p:pic>
        <p:nvPicPr>
          <p:cNvPr id="27" name="Grafik 26" descr="Ein Bild, das Schrift, Reihe, weiß, Dreieck enthält.&#10;&#10;Automatisch generierte Beschreibung">
            <a:extLst>
              <a:ext uri="{FF2B5EF4-FFF2-40B4-BE49-F238E27FC236}">
                <a16:creationId xmlns:a16="http://schemas.microsoft.com/office/drawing/2014/main" id="{29BFCD5F-B16A-2DF1-861A-DFB9585E69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645" y="1945641"/>
            <a:ext cx="1981200" cy="1238250"/>
          </a:xfrm>
          <a:prstGeom prst="rect">
            <a:avLst/>
          </a:prstGeom>
        </p:spPr>
      </p:pic>
      <p:pic>
        <p:nvPicPr>
          <p:cNvPr id="29" name="Grafik 28" descr="Ein Bild, das Text, Schrift, Grafiken, Logo enthält.&#10;&#10;Automatisch generierte Beschreibung">
            <a:extLst>
              <a:ext uri="{FF2B5EF4-FFF2-40B4-BE49-F238E27FC236}">
                <a16:creationId xmlns:a16="http://schemas.microsoft.com/office/drawing/2014/main" id="{8FC71339-12EC-796D-CB87-BFF3448EB7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581" y="3762982"/>
            <a:ext cx="1640964" cy="705527"/>
          </a:xfrm>
          <a:prstGeom prst="rect">
            <a:avLst/>
          </a:prstGeom>
        </p:spPr>
      </p:pic>
      <p:pic>
        <p:nvPicPr>
          <p:cNvPr id="31" name="Grafik 30" descr="Ein Bild, das Text, Schrift, Logo, Screenshot enthält.&#10;&#10;Automatisch generierte Beschreibung">
            <a:extLst>
              <a:ext uri="{FF2B5EF4-FFF2-40B4-BE49-F238E27FC236}">
                <a16:creationId xmlns:a16="http://schemas.microsoft.com/office/drawing/2014/main" id="{C5F754A1-C417-0E40-3BC3-700FB11B25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637" y="5070017"/>
            <a:ext cx="2352675" cy="9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63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Gras enthält.&#10;&#10;Automatisch generierte Beschreibung">
            <a:extLst>
              <a:ext uri="{FF2B5EF4-FFF2-40B4-BE49-F238E27FC236}">
                <a16:creationId xmlns:a16="http://schemas.microsoft.com/office/drawing/2014/main" id="{8CF69788-2E95-C9A3-8F56-7D80B2C710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799856" y="3710136"/>
            <a:ext cx="3731907" cy="22391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962CEB1-4520-503D-1E60-F6FD374473E0}"/>
              </a:ext>
            </a:extLst>
          </p:cNvPr>
          <p:cNvSpPr txBox="1"/>
          <p:nvPr/>
        </p:nvSpPr>
        <p:spPr>
          <a:xfrm>
            <a:off x="407368" y="2697963"/>
            <a:ext cx="37319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latin typeface="+mj-lt"/>
              </a:rPr>
              <a:t>Unsere Präsenz in </a:t>
            </a:r>
            <a:r>
              <a:rPr lang="de-DE" sz="3600" dirty="0">
                <a:solidFill>
                  <a:srgbClr val="5A9938"/>
                </a:solidFill>
                <a:latin typeface="+mj-lt"/>
              </a:rPr>
              <a:t>anderen Ländern…</a:t>
            </a:r>
          </a:p>
        </p:txBody>
      </p:sp>
      <p:pic>
        <p:nvPicPr>
          <p:cNvPr id="21" name="Grafik 20" descr="Ein Bild, das Text enthält.&#10;&#10;Automatisch generierte Beschreibung">
            <a:extLst>
              <a:ext uri="{FF2B5EF4-FFF2-40B4-BE49-F238E27FC236}">
                <a16:creationId xmlns:a16="http://schemas.microsoft.com/office/drawing/2014/main" id="{F0A8E1AA-2BA6-E13E-12D4-C37EAB080A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921" y="5949280"/>
            <a:ext cx="1945387" cy="711005"/>
          </a:xfrm>
          <a:prstGeom prst="rect">
            <a:avLst/>
          </a:prstGeom>
        </p:spPr>
      </p:pic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FA35DC01-4A27-0692-2F1F-603F4845FE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667250" y="908720"/>
            <a:ext cx="2857500" cy="1790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601D024-344D-C819-8E75-8281BBC312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874768" y="2034593"/>
            <a:ext cx="3621832" cy="20397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227914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6EF2D3AA-D5AA-8954-0CFC-517BBBEE0039}"/>
              </a:ext>
            </a:extLst>
          </p:cNvPr>
          <p:cNvSpPr txBox="1"/>
          <p:nvPr/>
        </p:nvSpPr>
        <p:spPr>
          <a:xfrm>
            <a:off x="8000574" y="3817448"/>
            <a:ext cx="4200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latin typeface="+mj-lt"/>
              </a:rPr>
              <a:t>Danke fürs Zuhören !</a:t>
            </a:r>
            <a:endParaRPr lang="de-CH" sz="3600" dirty="0">
              <a:latin typeface="+mj-lt"/>
            </a:endParaRPr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906CEF29-E5FA-664D-38D5-D95079FB93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5013176"/>
            <a:ext cx="3602743" cy="1316739"/>
          </a:xfrm>
          <a:prstGeom prst="rect">
            <a:avLst/>
          </a:prstGeom>
        </p:spPr>
      </p:pic>
      <p:pic>
        <p:nvPicPr>
          <p:cNvPr id="7" name="Grafik 6" descr="Ein Bild, das Himmel, Gras, draußen, Berg enthält.&#10;&#10;Automatisch generierte Beschreibung">
            <a:extLst>
              <a:ext uri="{FF2B5EF4-FFF2-40B4-BE49-F238E27FC236}">
                <a16:creationId xmlns:a16="http://schemas.microsoft.com/office/drawing/2014/main" id="{BD478478-C232-1390-DC4D-F981477976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7" t="5261" r="1763" b="8749"/>
          <a:stretch/>
        </p:blipFill>
        <p:spPr>
          <a:xfrm>
            <a:off x="-1320824" y="-1323528"/>
            <a:ext cx="11184904" cy="58842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Grafik 4">
            <a:extLst>
              <a:ext uri="{FF2B5EF4-FFF2-40B4-BE49-F238E27FC236}">
                <a16:creationId xmlns:a16="http://schemas.microsoft.com/office/drawing/2014/main" id="{B2BDDE33-245B-F247-83BB-CD0F25FF5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0638" y="4586317"/>
            <a:ext cx="16859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D1A8227-BA25-5DDE-E2F7-4B8AFC3756E9}"/>
              </a:ext>
            </a:extLst>
          </p:cNvPr>
          <p:cNvSpPr txBox="1"/>
          <p:nvPr/>
        </p:nvSpPr>
        <p:spPr>
          <a:xfrm>
            <a:off x="6312024" y="5013176"/>
            <a:ext cx="360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IHRE MEINUNG ZÄHLT: </a:t>
            </a:r>
          </a:p>
        </p:txBody>
      </p:sp>
    </p:spTree>
    <p:extLst>
      <p:ext uri="{BB962C8B-B14F-4D97-AF65-F5344CB8AC3E}">
        <p14:creationId xmlns:p14="http://schemas.microsoft.com/office/powerpoint/2010/main" val="42137851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12DA08-964F-DF7A-1ADB-6F2D8E9A60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3632" y="468156"/>
            <a:ext cx="6175686" cy="2651561"/>
          </a:xfrm>
        </p:spPr>
        <p:txBody>
          <a:bodyPr/>
          <a:lstStyle/>
          <a:p>
            <a:r>
              <a:rPr lang="lb-LU" sz="7200" dirty="0"/>
              <a:t>Infoowend </a:t>
            </a:r>
            <a:endParaRPr lang="de-LU" sz="72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231FBFA-0FA3-249B-83DD-0E8F392D60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LU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A4C680F-5C4A-B2F2-455F-5F28EA8DD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668" y="5611346"/>
            <a:ext cx="1871158" cy="70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2832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3D71FB-5D43-27B8-6124-19740F3DC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LU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61DEE91-2118-FA7D-73F3-0C559EF515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lb-LU" sz="6000" dirty="0"/>
              <a:t>Klimapakt </a:t>
            </a:r>
          </a:p>
          <a:p>
            <a:pPr algn="ctr"/>
            <a:r>
              <a:rPr lang="lb-LU" sz="6000" dirty="0"/>
              <a:t>Naturpakt</a:t>
            </a:r>
            <a:endParaRPr lang="de-LU" sz="60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A4C680F-5C4A-B2F2-455F-5F28EA8DD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724" y="6041362"/>
            <a:ext cx="1684067" cy="63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5953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B1AC9E-AE38-8F6C-24E4-7A669BF05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117" y="5220447"/>
            <a:ext cx="7929295" cy="983129"/>
          </a:xfrm>
        </p:spPr>
        <p:txBody>
          <a:bodyPr/>
          <a:lstStyle/>
          <a:p>
            <a:endParaRPr lang="de-LU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CE5C0793-475F-186D-1B68-D10AE774C2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398" b="1681"/>
          <a:stretch/>
        </p:blipFill>
        <p:spPr>
          <a:xfrm>
            <a:off x="986009" y="1"/>
            <a:ext cx="6732603" cy="4984376"/>
          </a:xfr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A4C680F-5C4A-B2F2-455F-5F28EA8DD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3137" y="5880847"/>
            <a:ext cx="1989493" cy="75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5504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B1AC9E-AE38-8F6C-24E4-7A669BF05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117" y="5220447"/>
            <a:ext cx="7929295" cy="983129"/>
          </a:xfrm>
        </p:spPr>
        <p:txBody>
          <a:bodyPr/>
          <a:lstStyle/>
          <a:p>
            <a:r>
              <a:rPr lang="lb-LU" dirty="0"/>
              <a:t>Invest: 270 000 Euro</a:t>
            </a:r>
            <a:endParaRPr lang="de-LU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CE5C0793-475F-186D-1B68-D10AE774C2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398" b="1681"/>
          <a:stretch/>
        </p:blipFill>
        <p:spPr>
          <a:xfrm>
            <a:off x="986009" y="1"/>
            <a:ext cx="6732603" cy="4984376"/>
          </a:xfr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A4C680F-5C4A-B2F2-455F-5F28EA8DD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3137" y="5880847"/>
            <a:ext cx="1989493" cy="75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2585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C8C785-B3DB-8FB5-2CD1-7B0FFC980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b-LU" dirty="0"/>
              <a:t>Klimapakt </a:t>
            </a:r>
            <a:endParaRPr lang="de-LU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A4C680F-5C4A-B2F2-455F-5F28EA8DD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5867" y="5907181"/>
            <a:ext cx="1658158" cy="62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82A4B944-1A42-E1C6-11DE-BDF7D8774C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LU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F42CD27-5E7A-B33B-F6AB-1AFC96F3E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401304"/>
            <a:ext cx="7064188" cy="471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06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E3D443-5953-C554-8F60-73BB841B5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LU" dirty="0" err="1"/>
              <a:t>Gemeng</a:t>
            </a:r>
            <a:r>
              <a:rPr lang="de-LU" dirty="0"/>
              <a:t> Tandel am SIDEC</a:t>
            </a:r>
            <a:endParaRPr lang="lb-LU" dirty="0"/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17B47ED3-22B2-6656-03EC-65F33923B39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800599" y="1582615"/>
          <a:ext cx="2590800" cy="1112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44880">
                  <a:extLst>
                    <a:ext uri="{9D8B030D-6E8A-4147-A177-3AD203B41FA5}">
                      <a16:colId xmlns:a16="http://schemas.microsoft.com/office/drawing/2014/main" val="2784330979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409638930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de-LU" dirty="0"/>
                        <a:t>Population</a:t>
                      </a:r>
                      <a:endParaRPr lang="lb-L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b-L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6756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LU" dirty="0"/>
                        <a:t>SIDEC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LU" dirty="0"/>
                        <a:t>136‘600</a:t>
                      </a:r>
                      <a:endParaRPr lang="lb-L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08081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LU" dirty="0"/>
                        <a:t>Tandel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LU" dirty="0"/>
                        <a:t>2‘194 (1,6%)</a:t>
                      </a:r>
                      <a:endParaRPr lang="lb-L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6952119"/>
                  </a:ext>
                </a:extLst>
              </a:tr>
            </a:tbl>
          </a:graphicData>
        </a:graphic>
      </p:graphicFrame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2E6F886E-5450-E046-7D0E-26DB9325D04F}"/>
              </a:ext>
            </a:extLst>
          </p:cNvPr>
          <p:cNvGraphicFramePr>
            <a:graphicFrameLocks noGrp="1"/>
          </p:cNvGraphicFramePr>
          <p:nvPr/>
        </p:nvGraphicFramePr>
        <p:xfrm>
          <a:off x="1667507" y="2996952"/>
          <a:ext cx="8856984" cy="34848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71089">
                  <a:extLst>
                    <a:ext uri="{9D8B030D-6E8A-4147-A177-3AD203B41FA5}">
                      <a16:colId xmlns:a16="http://schemas.microsoft.com/office/drawing/2014/main" val="3002145785"/>
                    </a:ext>
                  </a:extLst>
                </a:gridCol>
                <a:gridCol w="981696">
                  <a:extLst>
                    <a:ext uri="{9D8B030D-6E8A-4147-A177-3AD203B41FA5}">
                      <a16:colId xmlns:a16="http://schemas.microsoft.com/office/drawing/2014/main" val="4104009535"/>
                    </a:ext>
                  </a:extLst>
                </a:gridCol>
                <a:gridCol w="1515830">
                  <a:extLst>
                    <a:ext uri="{9D8B030D-6E8A-4147-A177-3AD203B41FA5}">
                      <a16:colId xmlns:a16="http://schemas.microsoft.com/office/drawing/2014/main" val="3932010748"/>
                    </a:ext>
                  </a:extLst>
                </a:gridCol>
                <a:gridCol w="857335">
                  <a:extLst>
                    <a:ext uri="{9D8B030D-6E8A-4147-A177-3AD203B41FA5}">
                      <a16:colId xmlns:a16="http://schemas.microsoft.com/office/drawing/2014/main" val="3909375641"/>
                    </a:ext>
                  </a:extLst>
                </a:gridCol>
                <a:gridCol w="792776">
                  <a:extLst>
                    <a:ext uri="{9D8B030D-6E8A-4147-A177-3AD203B41FA5}">
                      <a16:colId xmlns:a16="http://schemas.microsoft.com/office/drawing/2014/main" val="1639727514"/>
                    </a:ext>
                  </a:extLst>
                </a:gridCol>
                <a:gridCol w="792776">
                  <a:extLst>
                    <a:ext uri="{9D8B030D-6E8A-4147-A177-3AD203B41FA5}">
                      <a16:colId xmlns:a16="http://schemas.microsoft.com/office/drawing/2014/main" val="1493483412"/>
                    </a:ext>
                  </a:extLst>
                </a:gridCol>
                <a:gridCol w="792776">
                  <a:extLst>
                    <a:ext uri="{9D8B030D-6E8A-4147-A177-3AD203B41FA5}">
                      <a16:colId xmlns:a16="http://schemas.microsoft.com/office/drawing/2014/main" val="4150053798"/>
                    </a:ext>
                  </a:extLst>
                </a:gridCol>
                <a:gridCol w="779780">
                  <a:extLst>
                    <a:ext uri="{9D8B030D-6E8A-4147-A177-3AD203B41FA5}">
                      <a16:colId xmlns:a16="http://schemas.microsoft.com/office/drawing/2014/main" val="1397831970"/>
                    </a:ext>
                  </a:extLst>
                </a:gridCol>
                <a:gridCol w="772926">
                  <a:extLst>
                    <a:ext uri="{9D8B030D-6E8A-4147-A177-3AD203B41FA5}">
                      <a16:colId xmlns:a16="http://schemas.microsoft.com/office/drawing/2014/main" val="20193525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LU" dirty="0" err="1"/>
                        <a:t>Fraktioun</a:t>
                      </a:r>
                      <a:endParaRPr lang="lb-L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LU" dirty="0"/>
                        <a:t>SIDEC</a:t>
                      </a:r>
                      <a:endParaRPr lang="lb-L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LU" dirty="0"/>
                        <a:t>Tandel</a:t>
                      </a:r>
                      <a:endParaRPr lang="lb-L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LU" i="1" dirty="0"/>
                        <a:t>60</a:t>
                      </a:r>
                      <a:endParaRPr lang="lb-LU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LU" i="1" dirty="0"/>
                        <a:t>80</a:t>
                      </a:r>
                      <a:endParaRPr lang="lb-LU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LU" i="1" dirty="0"/>
                        <a:t>120</a:t>
                      </a:r>
                      <a:endParaRPr lang="lb-LU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LU" i="1" dirty="0"/>
                        <a:t>180</a:t>
                      </a:r>
                      <a:endParaRPr lang="lb-LU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LU" i="1" dirty="0"/>
                        <a:t>240</a:t>
                      </a:r>
                      <a:endParaRPr lang="lb-LU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LU" i="1" dirty="0"/>
                        <a:t>360</a:t>
                      </a:r>
                      <a:endParaRPr lang="lb-LU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413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LU" dirty="0" err="1"/>
                        <a:t>Pabeier</a:t>
                      </a:r>
                      <a:endParaRPr lang="lb-L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LU" dirty="0"/>
                        <a:t>52‘000</a:t>
                      </a:r>
                      <a:endParaRPr lang="lb-L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LU" dirty="0"/>
                        <a:t>823 (1,58%)</a:t>
                      </a:r>
                      <a:endParaRPr lang="lb-L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lb-LU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lb-LU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LU" i="1" dirty="0"/>
                        <a:t>511</a:t>
                      </a:r>
                      <a:endParaRPr lang="lb-LU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lb-LU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LU" i="1" dirty="0"/>
                        <a:t>312</a:t>
                      </a:r>
                      <a:endParaRPr lang="lb-LU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lb-LU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7058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LU" dirty="0"/>
                        <a:t>Bio</a:t>
                      </a:r>
                      <a:endParaRPr lang="lb-L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LU" dirty="0"/>
                        <a:t>31‘500</a:t>
                      </a:r>
                      <a:endParaRPr lang="lb-L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LU" dirty="0"/>
                        <a:t>473 (1,50%)</a:t>
                      </a:r>
                      <a:endParaRPr lang="lb-L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LU" i="1" dirty="0"/>
                        <a:t>430</a:t>
                      </a:r>
                    </a:p>
                    <a:p>
                      <a:pPr algn="r"/>
                      <a:r>
                        <a:rPr lang="de-LU" i="1" dirty="0"/>
                        <a:t>(308;</a:t>
                      </a:r>
                    </a:p>
                    <a:p>
                      <a:pPr algn="r"/>
                      <a:r>
                        <a:rPr lang="de-LU" i="1" dirty="0"/>
                        <a:t> 72%)</a:t>
                      </a:r>
                      <a:endParaRPr lang="lb-LU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lb-LU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LU" i="1" dirty="0"/>
                        <a:t>40</a:t>
                      </a:r>
                    </a:p>
                    <a:p>
                      <a:pPr algn="r"/>
                      <a:r>
                        <a:rPr lang="de-LU" i="1" dirty="0"/>
                        <a:t>(26;</a:t>
                      </a:r>
                    </a:p>
                    <a:p>
                      <a:pPr algn="r"/>
                      <a:r>
                        <a:rPr lang="de-LU" i="1" dirty="0"/>
                        <a:t>62%)</a:t>
                      </a:r>
                      <a:endParaRPr lang="lb-LU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lb-LU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LU" i="1" dirty="0"/>
                        <a:t>3</a:t>
                      </a:r>
                    </a:p>
                    <a:p>
                      <a:pPr algn="r"/>
                      <a:r>
                        <a:rPr lang="de-LU" i="1" dirty="0"/>
                        <a:t>(1;</a:t>
                      </a:r>
                    </a:p>
                    <a:p>
                      <a:pPr algn="r"/>
                      <a:r>
                        <a:rPr lang="de-LU" i="1" dirty="0"/>
                        <a:t>33%)</a:t>
                      </a:r>
                      <a:endParaRPr lang="lb-LU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lb-LU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58869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LU" dirty="0"/>
                        <a:t>Glas</a:t>
                      </a:r>
                      <a:endParaRPr lang="lb-L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LU" dirty="0"/>
                        <a:t>32‘500</a:t>
                      </a:r>
                      <a:endParaRPr lang="lb-L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LU" dirty="0"/>
                        <a:t>505 (1,55%)</a:t>
                      </a:r>
                      <a:endParaRPr lang="lb-L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lb-LU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lb-LU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LU" i="1" dirty="0"/>
                        <a:t>505</a:t>
                      </a:r>
                    </a:p>
                    <a:p>
                      <a:pPr algn="r"/>
                      <a:r>
                        <a:rPr lang="de-LU" i="1" dirty="0"/>
                        <a:t>(302;</a:t>
                      </a:r>
                    </a:p>
                    <a:p>
                      <a:pPr algn="r"/>
                      <a:r>
                        <a:rPr lang="de-LU" i="1" dirty="0"/>
                        <a:t>60%)</a:t>
                      </a:r>
                      <a:endParaRPr lang="lb-LU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lb-LU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lb-LU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lb-LU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2832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LU" dirty="0"/>
                        <a:t>Gemeschten </a:t>
                      </a:r>
                      <a:r>
                        <a:rPr lang="de-LU" dirty="0" err="1"/>
                        <a:t>Ooffall</a:t>
                      </a:r>
                      <a:endParaRPr lang="lb-L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LU" dirty="0"/>
                        <a:t>54‘200</a:t>
                      </a:r>
                      <a:endParaRPr lang="lb-L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LU" dirty="0"/>
                        <a:t>769 (1,41%)</a:t>
                      </a:r>
                      <a:endParaRPr lang="lb-L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LU" i="1" dirty="0"/>
                        <a:t>153</a:t>
                      </a:r>
                    </a:p>
                    <a:p>
                      <a:pPr algn="r"/>
                      <a:r>
                        <a:rPr lang="de-LU" i="1" dirty="0"/>
                        <a:t>(105;</a:t>
                      </a:r>
                    </a:p>
                    <a:p>
                      <a:pPr algn="r"/>
                      <a:r>
                        <a:rPr lang="de-LU" i="1" dirty="0"/>
                        <a:t>69%)</a:t>
                      </a:r>
                      <a:endParaRPr lang="lb-LU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LU" i="1" dirty="0"/>
                        <a:t>195</a:t>
                      </a:r>
                    </a:p>
                    <a:p>
                      <a:pPr algn="r"/>
                      <a:r>
                        <a:rPr lang="de-LU" i="1" dirty="0"/>
                        <a:t>(155;</a:t>
                      </a:r>
                    </a:p>
                    <a:p>
                      <a:pPr algn="r"/>
                      <a:r>
                        <a:rPr lang="de-LU" i="1" dirty="0"/>
                        <a:t>79%)</a:t>
                      </a:r>
                      <a:endParaRPr lang="lb-LU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LU" i="1" dirty="0"/>
                        <a:t>260</a:t>
                      </a:r>
                    </a:p>
                    <a:p>
                      <a:pPr algn="r"/>
                      <a:r>
                        <a:rPr lang="de-LU" i="1" dirty="0"/>
                        <a:t>(223;</a:t>
                      </a:r>
                    </a:p>
                    <a:p>
                      <a:pPr algn="r"/>
                      <a:r>
                        <a:rPr lang="de-LU" i="1" dirty="0"/>
                        <a:t>86%)</a:t>
                      </a:r>
                      <a:endParaRPr lang="lb-LU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LU" i="1" dirty="0"/>
                        <a:t>82</a:t>
                      </a:r>
                    </a:p>
                    <a:p>
                      <a:pPr algn="r"/>
                      <a:r>
                        <a:rPr lang="de-LU" i="1" dirty="0"/>
                        <a:t>(68;</a:t>
                      </a:r>
                    </a:p>
                    <a:p>
                      <a:pPr algn="r"/>
                      <a:r>
                        <a:rPr lang="de-LU" i="1" dirty="0"/>
                        <a:t>83%)</a:t>
                      </a:r>
                      <a:endParaRPr lang="lb-LU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LU" i="1" dirty="0"/>
                        <a:t>54</a:t>
                      </a:r>
                    </a:p>
                    <a:p>
                      <a:pPr algn="r"/>
                      <a:r>
                        <a:rPr lang="de-LU" i="1" dirty="0"/>
                        <a:t>(43;</a:t>
                      </a:r>
                    </a:p>
                    <a:p>
                      <a:pPr algn="r"/>
                      <a:r>
                        <a:rPr lang="de-LU" i="1" dirty="0"/>
                        <a:t>80%)</a:t>
                      </a:r>
                      <a:endParaRPr lang="lb-LU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LU" i="1" dirty="0"/>
                        <a:t>25</a:t>
                      </a:r>
                    </a:p>
                    <a:p>
                      <a:pPr algn="r"/>
                      <a:r>
                        <a:rPr lang="de-LU" i="1" dirty="0"/>
                        <a:t>(18;72%)</a:t>
                      </a:r>
                      <a:endParaRPr lang="lb-LU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87181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76678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E777F6-5588-921E-5CF4-CE0A2C351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b-LU" dirty="0"/>
              <a:t>Bau vun PV-anlagen</a:t>
            </a:r>
            <a:endParaRPr lang="de-LU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A4C680F-5C4A-B2F2-455F-5F28EA8DDD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4501" y="5872582"/>
            <a:ext cx="167640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01C8AC9-D4DC-2561-5524-2636D6729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546" y="1524003"/>
            <a:ext cx="3380148" cy="263562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1291B5F-5955-A2B6-42F7-869FD18D4BC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194" t="7034" r="16441" b="14083"/>
          <a:stretch/>
        </p:blipFill>
        <p:spPr>
          <a:xfrm>
            <a:off x="4134694" y="3604914"/>
            <a:ext cx="4379526" cy="293822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770E519-8F03-E5C0-A3EC-48DA29302DF1}"/>
              </a:ext>
            </a:extLst>
          </p:cNvPr>
          <p:cNvSpPr txBox="1"/>
          <p:nvPr/>
        </p:nvSpPr>
        <p:spPr>
          <a:xfrm>
            <a:off x="4580965" y="2079812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b-LU" dirty="0"/>
              <a:t>Bassin Lanscheid</a:t>
            </a:r>
            <a:endParaRPr lang="de-LU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070565A-4155-1B99-339E-CDC313930C90}"/>
              </a:ext>
            </a:extLst>
          </p:cNvPr>
          <p:cNvSpPr txBox="1"/>
          <p:nvPr/>
        </p:nvSpPr>
        <p:spPr>
          <a:xfrm>
            <a:off x="977153" y="5244353"/>
            <a:ext cx="172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b-LU" dirty="0"/>
              <a:t>Bassin Fouhren</a:t>
            </a:r>
            <a:endParaRPr lang="de-LU" dirty="0"/>
          </a:p>
        </p:txBody>
      </p:sp>
    </p:spTree>
    <p:extLst>
      <p:ext uri="{BB962C8B-B14F-4D97-AF65-F5344CB8AC3E}">
        <p14:creationId xmlns:p14="http://schemas.microsoft.com/office/powerpoint/2010/main" val="3821505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EC6995-66F2-8DA1-9CB1-DF180AC09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LU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6A090DDB-C09E-B01B-3D30-CB18F8059B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694" y="360591"/>
            <a:ext cx="4303059" cy="2998033"/>
          </a:xfr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A4C680F-5C4A-B2F2-455F-5F28EA8DD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620" y="5943038"/>
            <a:ext cx="1539825" cy="58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0067A43-5189-192F-BFAD-FB9658273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9645" y="360590"/>
            <a:ext cx="4279997" cy="299803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4C4B38B-3711-79B1-FD83-91D4D4D422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694" y="3653923"/>
            <a:ext cx="4303059" cy="318457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384B7-5A8E-725D-17A2-D1901762E6E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6152" b="28215"/>
          <a:stretch/>
        </p:blipFill>
        <p:spPr>
          <a:xfrm>
            <a:off x="5339645" y="3543641"/>
            <a:ext cx="4279997" cy="330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4139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D45F0C-D599-428A-05F3-234F7E050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L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A4C680F-5C4A-B2F2-455F-5F28EA8DD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7365" y="5952004"/>
            <a:ext cx="1587157" cy="60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DBFD79D-4567-5787-86EF-AE1CA68FD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78" y="485931"/>
            <a:ext cx="4014781" cy="3221617"/>
          </a:xfrm>
          <a:prstGeom prst="rect">
            <a:avLst/>
          </a:prstGeom>
        </p:spPr>
      </p:pic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DB2BFA66-E79D-09A2-F9FB-0BBE266C4B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095299" y="485931"/>
            <a:ext cx="5684558" cy="3221617"/>
          </a:xfrm>
        </p:spPr>
      </p:pic>
    </p:spTree>
    <p:extLst>
      <p:ext uri="{BB962C8B-B14F-4D97-AF65-F5344CB8AC3E}">
        <p14:creationId xmlns:p14="http://schemas.microsoft.com/office/powerpoint/2010/main" val="3244903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094D1D-64A7-D337-549C-3A55D91A1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b-LU" dirty="0"/>
              <a:t>Projet 2025 : schoulcampus 600 Kw</a:t>
            </a:r>
            <a:endParaRPr lang="de-LU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115D4B-BDD6-2CE8-B6A0-84F6771E0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1458" y="2160589"/>
            <a:ext cx="2532543" cy="3880773"/>
          </a:xfrm>
        </p:spPr>
        <p:txBody>
          <a:bodyPr/>
          <a:lstStyle/>
          <a:p>
            <a:endParaRPr lang="de-LU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C08C07C-07E0-B5C8-3858-8135C3BA9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624" y="1526657"/>
            <a:ext cx="6284954" cy="514863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20F6879-280B-C076-87CC-4ABB17E05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6463" y="5739584"/>
            <a:ext cx="1585097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732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17253F-66CD-E74B-74D0-84D94A50C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b-LU" dirty="0"/>
              <a:t>Projet 2025: Beleuchtungskonzept</a:t>
            </a:r>
            <a:endParaRPr lang="de-LU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B3F0C6-C6C6-C526-E9A9-B71D86909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LU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5F3AD1A-6381-E0EF-EBA3-7F8E6DB7D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9496"/>
            <a:ext cx="10755226" cy="451548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85D88CA-83BE-9443-2C2E-B5367B9CA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8157" y="6041362"/>
            <a:ext cx="1585097" cy="71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1242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8E93A9-1A07-15F7-C996-9F306A7FF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b-LU" dirty="0"/>
              <a:t>Projet 2025 Electromobilität</a:t>
            </a:r>
            <a:endParaRPr lang="de-LU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4BD66A5-9979-252A-A378-23D0568F7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LU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38CBE67-A7A9-6994-BF7A-F34AF58FD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99" y="1557283"/>
            <a:ext cx="8686789" cy="402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66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B3F2A3-8A25-BAE9-4013-3EC131E09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LU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944F498-7A9B-3F2C-3813-77A59DA7FB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LU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79A47AA-5C4C-A10C-1B91-36C7EFEB5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24" y="744069"/>
            <a:ext cx="7622358" cy="484094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A74CAEF-F07F-649D-E25B-900E665A4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7281" y="5880847"/>
            <a:ext cx="1315997" cy="59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582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B49F28-0B3B-B9EA-399A-ADE73624E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b-LU" dirty="0"/>
              <a:t>Naturpakt </a:t>
            </a:r>
            <a:endParaRPr lang="de-LU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193A0882-A109-1C31-4173-7FCCE46C38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1278"/>
          <a:stretch/>
        </p:blipFill>
        <p:spPr>
          <a:xfrm>
            <a:off x="3316941" y="1270000"/>
            <a:ext cx="5859628" cy="3881437"/>
          </a:xfrm>
        </p:spPr>
      </p:pic>
    </p:spTree>
    <p:extLst>
      <p:ext uri="{BB962C8B-B14F-4D97-AF65-F5344CB8AC3E}">
        <p14:creationId xmlns:p14="http://schemas.microsoft.com/office/powerpoint/2010/main" val="28522780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F13147-D403-F811-B9E4-8BB40B24C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LU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EE9F435-690C-08A0-4A18-CFA39EB5BE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LU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79C9499-D98B-7FC3-F5C7-29DACD810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176" y="0"/>
            <a:ext cx="9133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9579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439C15-6BF1-AF3E-FA41-8C88F94D8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LU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D3FDCE-7ABE-87F5-B488-84A126173B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LU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C7D8CCE-F5D0-A743-04AD-B6EF30EE0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272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39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F0C0CF-2900-3B03-7D93-4FCAD58AE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LU" dirty="0" err="1"/>
              <a:t>Pabeier</a:t>
            </a:r>
            <a:endParaRPr lang="lb-LU" dirty="0"/>
          </a:p>
        </p:txBody>
      </p:sp>
      <p:pic>
        <p:nvPicPr>
          <p:cNvPr id="9" name="Inhaltsplatzhalter 8" descr="Ein Bild, das Text, Reihe, Schrift, Zahl enthält.&#10;&#10;Automatisch generierte Beschreibung">
            <a:extLst>
              <a:ext uri="{FF2B5EF4-FFF2-40B4-BE49-F238E27FC236}">
                <a16:creationId xmlns:a16="http://schemas.microsoft.com/office/drawing/2014/main" id="{1BC87D0C-DD34-1420-F26A-2F18E7B5D3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506" y="1417638"/>
            <a:ext cx="8892988" cy="2236506"/>
          </a:xfrm>
        </p:spPr>
      </p:pic>
    </p:spTree>
    <p:extLst>
      <p:ext uri="{BB962C8B-B14F-4D97-AF65-F5344CB8AC3E}">
        <p14:creationId xmlns:p14="http://schemas.microsoft.com/office/powerpoint/2010/main" val="33625302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59B434-FD75-0FEA-260C-45384B731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LU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9A9869D-A39A-A261-2603-8A1B88DC1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LU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3DA4F4B-E8D7-CC63-1F84-C8B4F09A93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36" b="6406"/>
          <a:stretch/>
        </p:blipFill>
        <p:spPr>
          <a:xfrm>
            <a:off x="0" y="0"/>
            <a:ext cx="9690897" cy="693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813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F0B772-8FE0-5DF2-A590-3A59B73B3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LU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61B0058-E2B9-6AB1-293A-71A92E9D30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LU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ECB871E-4935-6F2B-0FF1-8966C828E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99446" cy="68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A49D00C-5852-4AEC-FEEC-11C66D594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435" y="-235486"/>
            <a:ext cx="10076315" cy="732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3674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FED32A-A40E-16F4-E528-D178571E3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b-LU" dirty="0"/>
              <a:t>Tandelbaach Renaturéierung</a:t>
            </a:r>
            <a:endParaRPr lang="de-LU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11F0B77-716F-55AB-41D4-75E2994A0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LU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43B5CAC-AD3D-EB98-0D76-547C2C0E9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132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661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DED95D-C0EA-A254-A6E9-AB0223166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LU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B22A71E-772D-4A87-86CE-70E33F612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LU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1DD82D6-DB46-2162-E1FC-6B5D94307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673487" cy="504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12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3EB5DD-34BF-1110-0BA6-5B1F57D9B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LU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A5F98DD-A16B-C1DC-70F9-5D14F89EA9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LU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351FF1F-2C0E-22F7-D949-81EBC47C9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483" y="0"/>
            <a:ext cx="12347235" cy="808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372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189350-FFCA-E79A-A8D0-EB2109559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LU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D57EC05-52E6-429B-357E-4B0D9D10F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b-LU" sz="6000" dirty="0"/>
              <a:t>A villes Méi....</a:t>
            </a:r>
            <a:endParaRPr lang="de-LU" sz="6000" dirty="0"/>
          </a:p>
        </p:txBody>
      </p:sp>
    </p:spTree>
    <p:extLst>
      <p:ext uri="{BB962C8B-B14F-4D97-AF65-F5344CB8AC3E}">
        <p14:creationId xmlns:p14="http://schemas.microsoft.com/office/powerpoint/2010/main" val="16278504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2B9DDE-BACB-ABEE-4163-E99D89889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LU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CDCCFF9-A5DC-9B49-E21D-1652E0D98F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b-LU" sz="8800" dirty="0"/>
              <a:t>Merci</a:t>
            </a:r>
            <a:endParaRPr lang="de-LU" sz="8800" dirty="0"/>
          </a:p>
        </p:txBody>
      </p:sp>
    </p:spTree>
    <p:extLst>
      <p:ext uri="{BB962C8B-B14F-4D97-AF65-F5344CB8AC3E}">
        <p14:creationId xmlns:p14="http://schemas.microsoft.com/office/powerpoint/2010/main" val="14883316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OU_Imagepräsentation 1-01 030821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017027" y="4647956"/>
            <a:ext cx="5721095" cy="1713910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br>
              <a:rPr lang="en-US" sz="6000" baseline="30000">
                <a:solidFill>
                  <a:srgbClr val="000000"/>
                </a:solidFill>
                <a:latin typeface="Verdana"/>
                <a:cs typeface="Verdana"/>
              </a:rPr>
            </a:br>
            <a:endParaRPr lang="de-DE" sz="2000" baseline="300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957034" y="4950913"/>
            <a:ext cx="41389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spc="100" dirty="0" err="1">
                <a:solidFill>
                  <a:srgbClr val="56AC51"/>
                </a:solidFill>
                <a:latin typeface="Verdana"/>
                <a:ea typeface="+mj-ea"/>
                <a:cs typeface="Verdana"/>
              </a:rPr>
              <a:t>Assise</a:t>
            </a:r>
            <a:r>
              <a:rPr lang="de-DE" sz="3000" spc="100" dirty="0">
                <a:solidFill>
                  <a:srgbClr val="56AC51"/>
                </a:solidFill>
                <a:latin typeface="Verdana"/>
                <a:ea typeface="+mj-ea"/>
                <a:cs typeface="Verdana"/>
              </a:rPr>
              <a:t> </a:t>
            </a:r>
          </a:p>
          <a:p>
            <a:r>
              <a:rPr lang="de-DE" sz="3000" spc="100" dirty="0">
                <a:solidFill>
                  <a:srgbClr val="56AC51"/>
                </a:solidFill>
                <a:latin typeface="Verdana"/>
                <a:ea typeface="+mj-ea"/>
                <a:cs typeface="Verdana"/>
              </a:rPr>
              <a:t>Pacte Climat – </a:t>
            </a:r>
          </a:p>
          <a:p>
            <a:r>
              <a:rPr lang="de-DE" sz="3000" spc="100" dirty="0">
                <a:solidFill>
                  <a:srgbClr val="56AC51"/>
                </a:solidFill>
                <a:latin typeface="Verdana"/>
                <a:ea typeface="+mj-ea"/>
                <a:cs typeface="Verdana"/>
              </a:rPr>
              <a:t>Tandel</a:t>
            </a:r>
            <a:endParaRPr lang="de-DE" sz="3000" spc="100" dirty="0">
              <a:solidFill>
                <a:srgbClr val="56AC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9450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OU_Imagepräsentation 1-01 0308213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524001" y="1433459"/>
            <a:ext cx="6491591" cy="323165"/>
          </a:xfrm>
          <a:prstGeom prst="rect">
            <a:avLst/>
          </a:prstGeom>
          <a:solidFill>
            <a:srgbClr val="D7EBCC"/>
          </a:solidFill>
        </p:spPr>
        <p:txBody>
          <a:bodyPr wrap="square" rtlCol="0">
            <a:spAutoFit/>
          </a:bodyPr>
          <a:lstStyle/>
          <a:p>
            <a:pPr lvl="1"/>
            <a:r>
              <a:rPr lang="de-DE" sz="1500" spc="100" dirty="0">
                <a:solidFill>
                  <a:srgbClr val="56AC51"/>
                </a:solidFill>
                <a:latin typeface="Verdana"/>
                <a:cs typeface="Verdana"/>
              </a:rPr>
              <a:t>Fotovoltaik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F54B558-C96A-B1A4-DCE3-41BFFF854569}"/>
              </a:ext>
            </a:extLst>
          </p:cNvPr>
          <p:cNvSpPr txBox="1"/>
          <p:nvPr/>
        </p:nvSpPr>
        <p:spPr>
          <a:xfrm>
            <a:off x="2091447" y="2141470"/>
            <a:ext cx="8009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de-DE" sz="18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27EC806-65DC-521C-BB49-8089086C81DF}"/>
              </a:ext>
            </a:extLst>
          </p:cNvPr>
          <p:cNvSpPr txBox="1"/>
          <p:nvPr/>
        </p:nvSpPr>
        <p:spPr>
          <a:xfrm>
            <a:off x="1953769" y="2240280"/>
            <a:ext cx="69163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dirty="0"/>
              <a:t>Ist es möglich auf meinem Dach eine Fotovoltaikanlage zu installieren?</a:t>
            </a:r>
          </a:p>
          <a:p>
            <a:endParaRPr lang="de-DE" sz="1800" b="1" dirty="0"/>
          </a:p>
          <a:p>
            <a:pPr marL="285750" indent="-285750">
              <a:buFontTx/>
              <a:buChar char="-"/>
            </a:pPr>
            <a:r>
              <a:rPr lang="de-DE" sz="1800" dirty="0"/>
              <a:t>Ausrichtung</a:t>
            </a:r>
          </a:p>
          <a:p>
            <a:pPr marL="285750" indent="-285750">
              <a:buFontTx/>
              <a:buChar char="-"/>
            </a:pPr>
            <a:r>
              <a:rPr lang="de-DE" sz="1800" dirty="0"/>
              <a:t>Neigungswinkel</a:t>
            </a:r>
          </a:p>
          <a:p>
            <a:pPr marL="285750" indent="-285750">
              <a:buFontTx/>
              <a:buChar char="-"/>
            </a:pPr>
            <a:r>
              <a:rPr lang="de-DE" sz="1800" dirty="0"/>
              <a:t>Beschattung</a:t>
            </a:r>
          </a:p>
          <a:p>
            <a:pPr marL="285750" indent="-285750">
              <a:buFontTx/>
              <a:buChar char="-"/>
            </a:pPr>
            <a:r>
              <a:rPr lang="de-DE" sz="1800" dirty="0"/>
              <a:t>Bauliche Aspekte (Statik, Eternit mit Asbest)</a:t>
            </a:r>
          </a:p>
          <a:p>
            <a:pPr marL="285750" indent="-285750">
              <a:buFontTx/>
              <a:buChar char="-"/>
            </a:pPr>
            <a:r>
              <a:rPr lang="de-DE" sz="1800" dirty="0"/>
              <a:t>Denkmalschutz</a:t>
            </a:r>
          </a:p>
          <a:p>
            <a:pPr marL="285750" indent="-285750">
              <a:buFontTx/>
              <a:buChar char="-"/>
            </a:pPr>
            <a:endParaRPr lang="de-LU" sz="18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323AE9F-ED8A-CDF6-2BD8-8FB9C8169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6713" y="4329543"/>
            <a:ext cx="6408554" cy="218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29426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OU_Imagepräsentation 1-01 0308213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524001" y="1433459"/>
            <a:ext cx="6491591" cy="323165"/>
          </a:xfrm>
          <a:prstGeom prst="rect">
            <a:avLst/>
          </a:prstGeom>
          <a:solidFill>
            <a:srgbClr val="D7EBCC"/>
          </a:solidFill>
        </p:spPr>
        <p:txBody>
          <a:bodyPr wrap="square" rtlCol="0">
            <a:spAutoFit/>
          </a:bodyPr>
          <a:lstStyle/>
          <a:p>
            <a:pPr lvl="1"/>
            <a:r>
              <a:rPr lang="de-DE" sz="1500" spc="100" dirty="0">
                <a:solidFill>
                  <a:srgbClr val="56AC51"/>
                </a:solidFill>
                <a:latin typeface="Verdana"/>
                <a:cs typeface="Verdana"/>
              </a:rPr>
              <a:t>Fotovoltaik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F54B558-C96A-B1A4-DCE3-41BFFF854569}"/>
              </a:ext>
            </a:extLst>
          </p:cNvPr>
          <p:cNvSpPr txBox="1"/>
          <p:nvPr/>
        </p:nvSpPr>
        <p:spPr>
          <a:xfrm>
            <a:off x="2091447" y="2141470"/>
            <a:ext cx="8009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de-DE" sz="18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27EC806-65DC-521C-BB49-8089086C81DF}"/>
              </a:ext>
            </a:extLst>
          </p:cNvPr>
          <p:cNvSpPr txBox="1"/>
          <p:nvPr/>
        </p:nvSpPr>
        <p:spPr>
          <a:xfrm>
            <a:off x="1935480" y="2035920"/>
            <a:ext cx="283431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dirty="0"/>
              <a:t>Beispielrechnung – Realer Fall:</a:t>
            </a:r>
          </a:p>
          <a:p>
            <a:endParaRPr lang="de-DE" sz="1800" dirty="0"/>
          </a:p>
          <a:p>
            <a:pPr marL="285750" indent="-285750">
              <a:buFontTx/>
              <a:buChar char="-"/>
            </a:pPr>
            <a:r>
              <a:rPr lang="de-LU" sz="1800" dirty="0"/>
              <a:t>10 kWp (ca. </a:t>
            </a:r>
            <a:r>
              <a:rPr lang="de-LU" sz="1800"/>
              <a:t>50m2 </a:t>
            </a:r>
            <a:r>
              <a:rPr lang="de-LU" sz="1800" dirty="0"/>
              <a:t>Dachfläche) &amp; 10 kWh Batteriespeicher</a:t>
            </a:r>
          </a:p>
          <a:p>
            <a:pPr marL="285750" indent="-285750">
              <a:buFontTx/>
              <a:buChar char="-"/>
            </a:pPr>
            <a:r>
              <a:rPr lang="de-LU" sz="1800" dirty="0"/>
              <a:t>Kostenpunkt (inkl. Batteriespeicher): 24.000 €</a:t>
            </a:r>
          </a:p>
          <a:p>
            <a:pPr marL="285750" indent="-285750">
              <a:buFontTx/>
              <a:buChar char="-"/>
            </a:pPr>
            <a:r>
              <a:rPr lang="de-LU" sz="1800" dirty="0"/>
              <a:t>Förderung Staat: 50 %, Förderung Gemeinde: 600 €</a:t>
            </a:r>
          </a:p>
          <a:p>
            <a:pPr marL="285750" indent="-285750">
              <a:buFontTx/>
              <a:buChar char="-"/>
            </a:pPr>
            <a:r>
              <a:rPr lang="de-LU" sz="1800" dirty="0"/>
              <a:t>Investitionskosten: 11.400 €</a:t>
            </a:r>
          </a:p>
          <a:p>
            <a:pPr marL="285750" indent="-285750">
              <a:buFontTx/>
              <a:buChar char="-"/>
            </a:pPr>
            <a:r>
              <a:rPr lang="de-LU" sz="1800" dirty="0"/>
              <a:t>Strompreis: 20 ct/kWh; Einspeisetarif: 4 ct/kWh</a:t>
            </a:r>
          </a:p>
          <a:p>
            <a:pPr marL="285750" indent="-285750">
              <a:buFontTx/>
              <a:buChar char="-"/>
            </a:pPr>
            <a:endParaRPr lang="de-LU" sz="1800" dirty="0"/>
          </a:p>
          <a:p>
            <a:endParaRPr lang="de-LU" sz="1800" dirty="0"/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A99D5EFE-2C5C-20EE-F8C7-DB186B1C7163}"/>
              </a:ext>
            </a:extLst>
          </p:cNvPr>
          <p:cNvGraphicFramePr>
            <a:graphicFrameLocks noGrp="1"/>
          </p:cNvGraphicFramePr>
          <p:nvPr/>
        </p:nvGraphicFramePr>
        <p:xfrm>
          <a:off x="4769795" y="2309627"/>
          <a:ext cx="5632704" cy="4235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7568">
                  <a:extLst>
                    <a:ext uri="{9D8B030D-6E8A-4147-A177-3AD203B41FA5}">
                      <a16:colId xmlns:a16="http://schemas.microsoft.com/office/drawing/2014/main" val="1358580105"/>
                    </a:ext>
                  </a:extLst>
                </a:gridCol>
                <a:gridCol w="1877568">
                  <a:extLst>
                    <a:ext uri="{9D8B030D-6E8A-4147-A177-3AD203B41FA5}">
                      <a16:colId xmlns:a16="http://schemas.microsoft.com/office/drawing/2014/main" val="1063142799"/>
                    </a:ext>
                  </a:extLst>
                </a:gridCol>
                <a:gridCol w="1877568">
                  <a:extLst>
                    <a:ext uri="{9D8B030D-6E8A-4147-A177-3AD203B41FA5}">
                      <a16:colId xmlns:a16="http://schemas.microsoft.com/office/drawing/2014/main" val="2272512213"/>
                    </a:ext>
                  </a:extLst>
                </a:gridCol>
              </a:tblGrid>
              <a:tr h="897593">
                <a:tc>
                  <a:txBody>
                    <a:bodyPr/>
                    <a:lstStyle/>
                    <a:p>
                      <a:endParaRPr lang="de-L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Fall 1 - Südausrichtung</a:t>
                      </a:r>
                      <a:endParaRPr lang="de-L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Fall 2 - Nordausrichtung</a:t>
                      </a:r>
                      <a:endParaRPr lang="de-L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904383"/>
                  </a:ext>
                </a:extLst>
              </a:tr>
              <a:tr h="520034">
                <a:tc>
                  <a:txBody>
                    <a:bodyPr/>
                    <a:lstStyle/>
                    <a:p>
                      <a:r>
                        <a:rPr lang="de-DE" dirty="0"/>
                        <a:t>Erzeugung pro Jahr</a:t>
                      </a:r>
                      <a:endParaRPr lang="de-L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11.000 kWh</a:t>
                      </a:r>
                      <a:endParaRPr lang="de-L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6.600 kWh</a:t>
                      </a:r>
                      <a:endParaRPr lang="de-L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341714"/>
                  </a:ext>
                </a:extLst>
              </a:tr>
              <a:tr h="520034">
                <a:tc>
                  <a:txBody>
                    <a:bodyPr/>
                    <a:lstStyle/>
                    <a:p>
                      <a:r>
                        <a:rPr lang="de-DE" dirty="0"/>
                        <a:t>Eigennutzung</a:t>
                      </a:r>
                      <a:endParaRPr lang="de-L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4.400 kWh (40 %)</a:t>
                      </a:r>
                      <a:endParaRPr lang="de-L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3.300 kWh (50 %)</a:t>
                      </a:r>
                      <a:endParaRPr lang="de-L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6151672"/>
                  </a:ext>
                </a:extLst>
              </a:tr>
              <a:tr h="897593">
                <a:tc>
                  <a:txBody>
                    <a:bodyPr/>
                    <a:lstStyle/>
                    <a:p>
                      <a:r>
                        <a:rPr lang="de-DE" dirty="0"/>
                        <a:t>Einsparung durch Eigenverbrauch</a:t>
                      </a:r>
                      <a:endParaRPr lang="de-L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880 € pro Jahr</a:t>
                      </a:r>
                      <a:endParaRPr lang="de-L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660 € pro Jahr</a:t>
                      </a:r>
                      <a:endParaRPr lang="de-L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1360563"/>
                  </a:ext>
                </a:extLst>
              </a:tr>
              <a:tr h="520034">
                <a:tc>
                  <a:txBody>
                    <a:bodyPr/>
                    <a:lstStyle/>
                    <a:p>
                      <a:r>
                        <a:rPr lang="de-DE" dirty="0"/>
                        <a:t>Einnahmen durch Einspeisung</a:t>
                      </a:r>
                      <a:endParaRPr lang="de-L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264 € pro Jahr</a:t>
                      </a:r>
                      <a:endParaRPr lang="de-L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132 € pro Jahr</a:t>
                      </a:r>
                      <a:endParaRPr lang="de-L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67803"/>
                  </a:ext>
                </a:extLst>
              </a:tr>
              <a:tr h="520034">
                <a:tc>
                  <a:txBody>
                    <a:bodyPr/>
                    <a:lstStyle/>
                    <a:p>
                      <a:r>
                        <a:rPr lang="de-DE" dirty="0"/>
                        <a:t>Amortisationsdauer</a:t>
                      </a:r>
                      <a:endParaRPr lang="de-L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10 Jahre</a:t>
                      </a:r>
                      <a:endParaRPr lang="de-L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14,4 Jahre</a:t>
                      </a:r>
                      <a:endParaRPr lang="de-L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02255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7895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F0C0CF-2900-3B03-7D93-4FCAD58AE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LU" dirty="0"/>
              <a:t>Bio</a:t>
            </a:r>
            <a:endParaRPr lang="lb-LU" dirty="0"/>
          </a:p>
        </p:txBody>
      </p:sp>
      <p:pic>
        <p:nvPicPr>
          <p:cNvPr id="4" name="Grafik 3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CEC91DF3-CD18-6806-39EB-B68F0A89F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1412777"/>
            <a:ext cx="8964996" cy="273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57767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OU_Imagepräsentation 1-01 0308213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524001" y="1433459"/>
            <a:ext cx="6491591" cy="323165"/>
          </a:xfrm>
          <a:prstGeom prst="rect">
            <a:avLst/>
          </a:prstGeom>
          <a:solidFill>
            <a:srgbClr val="D7EBCC"/>
          </a:solidFill>
        </p:spPr>
        <p:txBody>
          <a:bodyPr wrap="square" rtlCol="0">
            <a:spAutoFit/>
          </a:bodyPr>
          <a:lstStyle/>
          <a:p>
            <a:pPr lvl="1"/>
            <a:r>
              <a:rPr lang="de-DE" sz="1500" spc="100" dirty="0">
                <a:solidFill>
                  <a:srgbClr val="56AC51"/>
                </a:solidFill>
                <a:latin typeface="Verdana"/>
                <a:cs typeface="Verdana"/>
              </a:rPr>
              <a:t>Energie-Sharing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F54B558-C96A-B1A4-DCE3-41BFFF854569}"/>
              </a:ext>
            </a:extLst>
          </p:cNvPr>
          <p:cNvSpPr txBox="1"/>
          <p:nvPr/>
        </p:nvSpPr>
        <p:spPr>
          <a:xfrm>
            <a:off x="2091447" y="2141470"/>
            <a:ext cx="8009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de-DE" sz="18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5FFB73C-C28E-55F0-915D-3F281355A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5753" y="1990618"/>
            <a:ext cx="8520391" cy="2188480"/>
          </a:xfrm>
          <a:prstGeom prst="rect">
            <a:avLst/>
          </a:prstGeom>
        </p:spPr>
      </p:pic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3C668DB9-3D5C-4D00-CF00-A74EEA89DD81}"/>
              </a:ext>
            </a:extLst>
          </p:cNvPr>
          <p:cNvGraphicFramePr>
            <a:graphicFrameLocks noGrp="1"/>
          </p:cNvGraphicFramePr>
          <p:nvPr/>
        </p:nvGraphicFramePr>
        <p:xfrm>
          <a:off x="1885188" y="4476838"/>
          <a:ext cx="8421624" cy="2169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7208">
                  <a:extLst>
                    <a:ext uri="{9D8B030D-6E8A-4147-A177-3AD203B41FA5}">
                      <a16:colId xmlns:a16="http://schemas.microsoft.com/office/drawing/2014/main" val="1979131443"/>
                    </a:ext>
                  </a:extLst>
                </a:gridCol>
                <a:gridCol w="2807208">
                  <a:extLst>
                    <a:ext uri="{9D8B030D-6E8A-4147-A177-3AD203B41FA5}">
                      <a16:colId xmlns:a16="http://schemas.microsoft.com/office/drawing/2014/main" val="422525263"/>
                    </a:ext>
                  </a:extLst>
                </a:gridCol>
                <a:gridCol w="2807208">
                  <a:extLst>
                    <a:ext uri="{9D8B030D-6E8A-4147-A177-3AD203B41FA5}">
                      <a16:colId xmlns:a16="http://schemas.microsoft.com/office/drawing/2014/main" val="40933712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Individueller Eigenverbrauch</a:t>
                      </a:r>
                      <a:endParaRPr lang="de-L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Kollektiver Eigenverbrauch</a:t>
                      </a:r>
                      <a:endParaRPr lang="de-L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Energie-Gemeinschaft</a:t>
                      </a:r>
                      <a:endParaRPr lang="de-L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1378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/>
                        <a:t>Ein Gebäude, ein Verbraucher eine Photovoltaikanlage. </a:t>
                      </a:r>
                    </a:p>
                    <a:p>
                      <a:r>
                        <a:rPr lang="de-DE" sz="1400" dirty="0"/>
                        <a:t>Verbraucher und Erzeuger sind identisch.</a:t>
                      </a:r>
                      <a:endParaRPr lang="de-L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de-DE" sz="1400" dirty="0"/>
                        <a:t>Mehrere Nutzer in einem Gebäude und einer Photovoltaikanlage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de-DE" sz="1400" dirty="0"/>
                        <a:t>Max. 3 Nutzer, wenn &lt; 100m,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de-DE" sz="1400" dirty="0"/>
                        <a:t>Ein Nutzer an mehreren Standorten. </a:t>
                      </a:r>
                    </a:p>
                    <a:p>
                      <a:r>
                        <a:rPr lang="de-DE" sz="1400" dirty="0"/>
                        <a:t>Aufteilung der erzeugten Energie auf mehrere Verbraucher.</a:t>
                      </a:r>
                      <a:endParaRPr lang="de-L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Mehrere Gebäude / Verbraucher ein oder mehrere Kraftwerke. </a:t>
                      </a:r>
                    </a:p>
                    <a:p>
                      <a:r>
                        <a:rPr lang="de-DE" sz="1400" dirty="0"/>
                        <a:t>Erzeugung, Verbrauch, Speicherung und Verkauf des von den Kraftwerken erzeugten Stroms (lokale oder nationale Ebene).</a:t>
                      </a:r>
                      <a:endParaRPr lang="de-L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23272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06131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OU_Imagepräsentation 1-01 0308213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524001" y="1433459"/>
            <a:ext cx="6491591" cy="323165"/>
          </a:xfrm>
          <a:prstGeom prst="rect">
            <a:avLst/>
          </a:prstGeom>
          <a:solidFill>
            <a:srgbClr val="D7EBCC"/>
          </a:solidFill>
        </p:spPr>
        <p:txBody>
          <a:bodyPr wrap="square" rtlCol="0">
            <a:spAutoFit/>
          </a:bodyPr>
          <a:lstStyle/>
          <a:p>
            <a:pPr lvl="1"/>
            <a:r>
              <a:rPr lang="de-DE" sz="1500" spc="100" dirty="0">
                <a:solidFill>
                  <a:srgbClr val="56AC51"/>
                </a:solidFill>
                <a:latin typeface="Verdana"/>
                <a:cs typeface="Verdana"/>
              </a:rPr>
              <a:t>Wirtschaftlicher Vorteil - Rechenbeispiel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F54B558-C96A-B1A4-DCE3-41BFFF854569}"/>
              </a:ext>
            </a:extLst>
          </p:cNvPr>
          <p:cNvSpPr txBox="1"/>
          <p:nvPr/>
        </p:nvSpPr>
        <p:spPr>
          <a:xfrm>
            <a:off x="2091447" y="2141470"/>
            <a:ext cx="8009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de-DE" sz="18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414B76F-B431-A18D-5A7A-C822CEADFB66}"/>
              </a:ext>
            </a:extLst>
          </p:cNvPr>
          <p:cNvSpPr txBox="1"/>
          <p:nvPr/>
        </p:nvSpPr>
        <p:spPr>
          <a:xfrm>
            <a:off x="2001226" y="2756940"/>
            <a:ext cx="37880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/>
              <a:t>Netzgebühren von 7 ct/kWh fallen nicht an bei: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de-DE" sz="1800" dirty="0"/>
              <a:t>ACR (mehrere Nutzer in demselben Gebäude)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de-DE" sz="1800" dirty="0"/>
              <a:t>CEL (mehrere Nutzer auf mehreren Gebäuden im Umkreis von 300m)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/>
              <a:t>Beispiel: Strompreisabgabe für 10 ct/KWh</a:t>
            </a:r>
            <a:endParaRPr lang="de-LU" sz="180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EEB489B-6D66-6158-792B-166431293266}"/>
              </a:ext>
            </a:extLst>
          </p:cNvPr>
          <p:cNvSpPr txBox="1"/>
          <p:nvPr/>
        </p:nvSpPr>
        <p:spPr>
          <a:xfrm>
            <a:off x="5917529" y="5362863"/>
            <a:ext cx="46360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LU" sz="1800" dirty="0">
                <a:hlinkClick r:id="rId4"/>
              </a:rPr>
              <a:t>https://www.creos-net.lu/de/privatkunden/stromanschluss/ich-teile-meine-energie</a:t>
            </a:r>
            <a:r>
              <a:rPr lang="de-LU" sz="1800" dirty="0"/>
              <a:t> </a:t>
            </a:r>
          </a:p>
        </p:txBody>
      </p:sp>
      <p:graphicFrame>
        <p:nvGraphicFramePr>
          <p:cNvPr id="17" name="Tabelle 16">
            <a:extLst>
              <a:ext uri="{FF2B5EF4-FFF2-40B4-BE49-F238E27FC236}">
                <a16:creationId xmlns:a16="http://schemas.microsoft.com/office/drawing/2014/main" id="{CEE72A62-18F7-A583-78B3-BB82CE2DF6AA}"/>
              </a:ext>
            </a:extLst>
          </p:cNvPr>
          <p:cNvGraphicFramePr>
            <a:graphicFrameLocks noGrp="1"/>
          </p:cNvGraphicFramePr>
          <p:nvPr/>
        </p:nvGraphicFramePr>
        <p:xfrm>
          <a:off x="5903717" y="2170122"/>
          <a:ext cx="4480560" cy="28352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3520">
                  <a:extLst>
                    <a:ext uri="{9D8B030D-6E8A-4147-A177-3AD203B41FA5}">
                      <a16:colId xmlns:a16="http://schemas.microsoft.com/office/drawing/2014/main" val="1358580105"/>
                    </a:ext>
                  </a:extLst>
                </a:gridCol>
                <a:gridCol w="1468680">
                  <a:extLst>
                    <a:ext uri="{9D8B030D-6E8A-4147-A177-3AD203B41FA5}">
                      <a16:colId xmlns:a16="http://schemas.microsoft.com/office/drawing/2014/main" val="1063142799"/>
                    </a:ext>
                  </a:extLst>
                </a:gridCol>
                <a:gridCol w="1518360">
                  <a:extLst>
                    <a:ext uri="{9D8B030D-6E8A-4147-A177-3AD203B41FA5}">
                      <a16:colId xmlns:a16="http://schemas.microsoft.com/office/drawing/2014/main" val="2272512213"/>
                    </a:ext>
                  </a:extLst>
                </a:gridCol>
              </a:tblGrid>
              <a:tr h="897593">
                <a:tc>
                  <a:txBody>
                    <a:bodyPr/>
                    <a:lstStyle/>
                    <a:p>
                      <a:endParaRPr lang="de-L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Fall 1 - Südausrichtung</a:t>
                      </a:r>
                      <a:endParaRPr lang="de-L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Fall 2 - Nordausrichtung</a:t>
                      </a:r>
                      <a:endParaRPr lang="de-L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904383"/>
                  </a:ext>
                </a:extLst>
              </a:tr>
              <a:tr h="897593">
                <a:tc>
                  <a:txBody>
                    <a:bodyPr/>
                    <a:lstStyle/>
                    <a:p>
                      <a:r>
                        <a:rPr lang="de-DE" sz="1400" dirty="0"/>
                        <a:t>Einsparung durch Eigenverbrauch</a:t>
                      </a:r>
                      <a:endParaRPr lang="de-L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880 € pro Jahr</a:t>
                      </a:r>
                      <a:endParaRPr lang="de-L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660 € pro Jahr</a:t>
                      </a:r>
                      <a:endParaRPr lang="de-L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1360563"/>
                  </a:ext>
                </a:extLst>
              </a:tr>
              <a:tr h="520034">
                <a:tc>
                  <a:txBody>
                    <a:bodyPr/>
                    <a:lstStyle/>
                    <a:p>
                      <a:r>
                        <a:rPr lang="de-DE" sz="1400" dirty="0"/>
                        <a:t>Einnahmen durch Einspeisung</a:t>
                      </a:r>
                      <a:endParaRPr lang="de-L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660 € pro Jahr (vorher: 264 €)</a:t>
                      </a:r>
                      <a:endParaRPr lang="de-L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330 € pro Jahr (vorher 132 €)</a:t>
                      </a:r>
                      <a:endParaRPr lang="de-L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67803"/>
                  </a:ext>
                </a:extLst>
              </a:tr>
              <a:tr h="520034">
                <a:tc>
                  <a:txBody>
                    <a:bodyPr/>
                    <a:lstStyle/>
                    <a:p>
                      <a:r>
                        <a:rPr lang="de-DE" sz="1400" dirty="0"/>
                        <a:t>Amortisationsdauer</a:t>
                      </a:r>
                      <a:endParaRPr lang="de-L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7,4 Jahre (vorher 10 Jahre)</a:t>
                      </a:r>
                      <a:endParaRPr lang="de-L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11,5 Jahre (vorher (14,4 Jahre)</a:t>
                      </a:r>
                      <a:endParaRPr lang="de-L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02255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69705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OU_Imagepräsentation 1-01 0308213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524001" y="1433459"/>
            <a:ext cx="6491591" cy="323165"/>
          </a:xfrm>
          <a:prstGeom prst="rect">
            <a:avLst/>
          </a:prstGeom>
          <a:solidFill>
            <a:srgbClr val="D7EBCC"/>
          </a:solidFill>
        </p:spPr>
        <p:txBody>
          <a:bodyPr wrap="square" rtlCol="0">
            <a:spAutoFit/>
          </a:bodyPr>
          <a:lstStyle/>
          <a:p>
            <a:pPr lvl="1"/>
            <a:r>
              <a:rPr lang="de-DE" sz="1500" spc="100" dirty="0">
                <a:solidFill>
                  <a:srgbClr val="56AC51"/>
                </a:solidFill>
                <a:latin typeface="Verdana"/>
                <a:cs typeface="Verdana"/>
              </a:rPr>
              <a:t>Wann ist das ganze interessant?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F54B558-C96A-B1A4-DCE3-41BFFF854569}"/>
              </a:ext>
            </a:extLst>
          </p:cNvPr>
          <p:cNvSpPr txBox="1"/>
          <p:nvPr/>
        </p:nvSpPr>
        <p:spPr>
          <a:xfrm>
            <a:off x="2091447" y="2141470"/>
            <a:ext cx="8009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de-DE" sz="18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414B76F-B431-A18D-5A7A-C822CEADFB66}"/>
              </a:ext>
            </a:extLst>
          </p:cNvPr>
          <p:cNvSpPr txBox="1"/>
          <p:nvPr/>
        </p:nvSpPr>
        <p:spPr>
          <a:xfrm>
            <a:off x="2015037" y="2038876"/>
            <a:ext cx="80855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/>
              <a:t>Beanspruchung der 50% (bzw. 62,5%) – Regel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de-DE" sz="1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/>
              <a:t>Anlage bereits über 15 Jahre alt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/>
              <a:t>Anlage mit gebrauchten Modulen oder Balkonkraftwerk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800" dirty="0"/>
          </a:p>
          <a:p>
            <a:r>
              <a:rPr lang="de-DE" sz="1800" dirty="0"/>
              <a:t>		In diesen Fällen keine feste Einspeisetarife, sondern Marktpreis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LU" sz="1800" dirty="0"/>
          </a:p>
        </p:txBody>
      </p:sp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A46F9DE0-5DC4-CB4B-BBC2-AF9FBE4ED51B}"/>
              </a:ext>
            </a:extLst>
          </p:cNvPr>
          <p:cNvSpPr/>
          <p:nvPr/>
        </p:nvSpPr>
        <p:spPr>
          <a:xfrm>
            <a:off x="2191512" y="3722039"/>
            <a:ext cx="521208" cy="32116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LU" sz="1800"/>
          </a:p>
        </p:txBody>
      </p:sp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9E19160F-881E-4E84-AC7A-E4513C6F7B76}"/>
              </a:ext>
            </a:extLst>
          </p:cNvPr>
          <p:cNvGraphicFramePr>
            <a:graphicFrameLocks noGrp="1"/>
          </p:cNvGraphicFramePr>
          <p:nvPr/>
        </p:nvGraphicFramePr>
        <p:xfrm>
          <a:off x="2922722" y="4356079"/>
          <a:ext cx="7254243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7488">
                  <a:extLst>
                    <a:ext uri="{9D8B030D-6E8A-4147-A177-3AD203B41FA5}">
                      <a16:colId xmlns:a16="http://schemas.microsoft.com/office/drawing/2014/main" val="412484155"/>
                    </a:ext>
                  </a:extLst>
                </a:gridCol>
                <a:gridCol w="722376">
                  <a:extLst>
                    <a:ext uri="{9D8B030D-6E8A-4147-A177-3AD203B41FA5}">
                      <a16:colId xmlns:a16="http://schemas.microsoft.com/office/drawing/2014/main" val="1599372872"/>
                    </a:ext>
                  </a:extLst>
                </a:gridCol>
                <a:gridCol w="786384">
                  <a:extLst>
                    <a:ext uri="{9D8B030D-6E8A-4147-A177-3AD203B41FA5}">
                      <a16:colId xmlns:a16="http://schemas.microsoft.com/office/drawing/2014/main" val="4209523834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664861079"/>
                    </a:ext>
                  </a:extLst>
                </a:gridCol>
                <a:gridCol w="704088">
                  <a:extLst>
                    <a:ext uri="{9D8B030D-6E8A-4147-A177-3AD203B41FA5}">
                      <a16:colId xmlns:a16="http://schemas.microsoft.com/office/drawing/2014/main" val="2130522908"/>
                    </a:ext>
                  </a:extLst>
                </a:gridCol>
                <a:gridCol w="713232">
                  <a:extLst>
                    <a:ext uri="{9D8B030D-6E8A-4147-A177-3AD203B41FA5}">
                      <a16:colId xmlns:a16="http://schemas.microsoft.com/office/drawing/2014/main" val="1106988489"/>
                    </a:ext>
                  </a:extLst>
                </a:gridCol>
                <a:gridCol w="722376">
                  <a:extLst>
                    <a:ext uri="{9D8B030D-6E8A-4147-A177-3AD203B41FA5}">
                      <a16:colId xmlns:a16="http://schemas.microsoft.com/office/drawing/2014/main" val="3481034992"/>
                    </a:ext>
                  </a:extLst>
                </a:gridCol>
                <a:gridCol w="768096">
                  <a:extLst>
                    <a:ext uri="{9D8B030D-6E8A-4147-A177-3AD203B41FA5}">
                      <a16:colId xmlns:a16="http://schemas.microsoft.com/office/drawing/2014/main" val="4280173209"/>
                    </a:ext>
                  </a:extLst>
                </a:gridCol>
                <a:gridCol w="777243">
                  <a:extLst>
                    <a:ext uri="{9D8B030D-6E8A-4147-A177-3AD203B41FA5}">
                      <a16:colId xmlns:a16="http://schemas.microsoft.com/office/drawing/2014/main" val="42739256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ct/kWh</a:t>
                      </a:r>
                      <a:endParaRPr lang="de-L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Jan</a:t>
                      </a:r>
                      <a:endParaRPr lang="de-L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Feb</a:t>
                      </a:r>
                      <a:endParaRPr lang="de-L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Mär</a:t>
                      </a:r>
                      <a:endParaRPr lang="de-L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Apr</a:t>
                      </a:r>
                      <a:endParaRPr lang="de-L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Mai</a:t>
                      </a:r>
                      <a:endParaRPr lang="de-L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Jun</a:t>
                      </a:r>
                      <a:endParaRPr lang="de-L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Jul</a:t>
                      </a:r>
                      <a:endParaRPr lang="de-L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Aug</a:t>
                      </a:r>
                      <a:endParaRPr lang="de-L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3244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Marktwert Solar 2024</a:t>
                      </a:r>
                      <a:endParaRPr lang="de-L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7,535</a:t>
                      </a:r>
                      <a:endParaRPr lang="de-L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5,875</a:t>
                      </a:r>
                      <a:endParaRPr lang="de-L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4,965</a:t>
                      </a:r>
                      <a:endParaRPr lang="de-L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3,795</a:t>
                      </a:r>
                      <a:endParaRPr lang="de-L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3,161</a:t>
                      </a:r>
                      <a:endParaRPr lang="de-L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4,635</a:t>
                      </a:r>
                      <a:endParaRPr lang="de-L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3,554</a:t>
                      </a:r>
                      <a:endParaRPr lang="de-L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4,263</a:t>
                      </a:r>
                      <a:endParaRPr lang="de-L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1697756"/>
                  </a:ext>
                </a:extLst>
              </a:tr>
            </a:tbl>
          </a:graphicData>
        </a:graphic>
      </p:graphicFrame>
      <p:sp>
        <p:nvSpPr>
          <p:cNvPr id="10" name="Textfeld 9">
            <a:extLst>
              <a:ext uri="{FF2B5EF4-FFF2-40B4-BE49-F238E27FC236}">
                <a16:creationId xmlns:a16="http://schemas.microsoft.com/office/drawing/2014/main" id="{EAC02A51-E8D6-7393-6956-E91E7FA799FD}"/>
              </a:ext>
            </a:extLst>
          </p:cNvPr>
          <p:cNvSpPr txBox="1"/>
          <p:nvPr/>
        </p:nvSpPr>
        <p:spPr>
          <a:xfrm>
            <a:off x="2922722" y="5592314"/>
            <a:ext cx="7534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/>
              <a:t>Einspeisetarife variieren je nach Anlagenleistung &amp; Inbetriebnahme Jahr aktuell zwischen ca. 12,9 – 15,1 ct/kWh</a:t>
            </a:r>
            <a:endParaRPr lang="de-LU" sz="1800" dirty="0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4E3A8891-C27B-1503-6726-763DFBBFD421}"/>
              </a:ext>
            </a:extLst>
          </p:cNvPr>
          <p:cNvSpPr txBox="1"/>
          <p:nvPr/>
        </p:nvSpPr>
        <p:spPr>
          <a:xfrm>
            <a:off x="2168632" y="4616494"/>
            <a:ext cx="5261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(A)</a:t>
            </a:r>
          </a:p>
          <a:p>
            <a:endParaRPr lang="de-DE" sz="1800" dirty="0"/>
          </a:p>
          <a:p>
            <a:r>
              <a:rPr lang="de-DE" sz="1400" dirty="0"/>
              <a:t>oder</a:t>
            </a:r>
          </a:p>
          <a:p>
            <a:endParaRPr lang="de-DE" sz="1800" dirty="0"/>
          </a:p>
          <a:p>
            <a:r>
              <a:rPr lang="de-DE" sz="2000" b="1" dirty="0"/>
              <a:t>(B)</a:t>
            </a:r>
            <a:endParaRPr lang="de-LU" sz="2000" b="1" dirty="0"/>
          </a:p>
        </p:txBody>
      </p:sp>
    </p:spTree>
    <p:extLst>
      <p:ext uri="{BB962C8B-B14F-4D97-AF65-F5344CB8AC3E}">
        <p14:creationId xmlns:p14="http://schemas.microsoft.com/office/powerpoint/2010/main" val="28814463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OU_Imagepräsentation 1-01 0308213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524001" y="1433459"/>
            <a:ext cx="6491591" cy="323165"/>
          </a:xfrm>
          <a:prstGeom prst="rect">
            <a:avLst/>
          </a:prstGeom>
          <a:solidFill>
            <a:srgbClr val="D7EBCC"/>
          </a:solidFill>
        </p:spPr>
        <p:txBody>
          <a:bodyPr wrap="square" rtlCol="0">
            <a:spAutoFit/>
          </a:bodyPr>
          <a:lstStyle/>
          <a:p>
            <a:pPr lvl="1"/>
            <a:r>
              <a:rPr lang="de-DE" sz="1500" spc="100" dirty="0">
                <a:solidFill>
                  <a:srgbClr val="56AC51"/>
                </a:solidFill>
                <a:latin typeface="Verdana"/>
                <a:cs typeface="Verdana"/>
              </a:rPr>
              <a:t>Klimapakt - Tandel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F54B558-C96A-B1A4-DCE3-41BFFF854569}"/>
              </a:ext>
            </a:extLst>
          </p:cNvPr>
          <p:cNvSpPr txBox="1"/>
          <p:nvPr/>
        </p:nvSpPr>
        <p:spPr>
          <a:xfrm>
            <a:off x="2091447" y="2141470"/>
            <a:ext cx="8009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de-DE" sz="18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3C91C51-FAD9-7E84-64AD-5EE4728E2E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2324" y="2981207"/>
            <a:ext cx="3447330" cy="87387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6D1A736-E0CF-D4F8-1922-2D469DC4A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0531" y="1743283"/>
            <a:ext cx="3447330" cy="498447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45A5236-1B11-B5AC-BF73-EE3F2AD94C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9178" y="3885880"/>
            <a:ext cx="2324424" cy="52394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ED77236-49B5-3BEC-4232-FA70B4B852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5006" y="4509539"/>
            <a:ext cx="1286054" cy="57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2295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OU_Imagepräsentation 1-01 0308213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524001" y="1433459"/>
            <a:ext cx="6491591" cy="323165"/>
          </a:xfrm>
          <a:prstGeom prst="rect">
            <a:avLst/>
          </a:prstGeom>
          <a:solidFill>
            <a:srgbClr val="D7EBCC"/>
          </a:solidFill>
        </p:spPr>
        <p:txBody>
          <a:bodyPr wrap="square" rtlCol="0">
            <a:spAutoFit/>
          </a:bodyPr>
          <a:lstStyle/>
          <a:p>
            <a:pPr lvl="1"/>
            <a:r>
              <a:rPr lang="de-DE" sz="1500" spc="100" dirty="0">
                <a:solidFill>
                  <a:srgbClr val="56AC51"/>
                </a:solidFill>
                <a:latin typeface="Verdana"/>
                <a:cs typeface="Verdana"/>
              </a:rPr>
              <a:t>Klimapakt - Tandel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F54B558-C96A-B1A4-DCE3-41BFFF854569}"/>
              </a:ext>
            </a:extLst>
          </p:cNvPr>
          <p:cNvSpPr txBox="1"/>
          <p:nvPr/>
        </p:nvSpPr>
        <p:spPr>
          <a:xfrm>
            <a:off x="2091447" y="2141470"/>
            <a:ext cx="8009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de-DE" sz="18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27EC806-65DC-521C-BB49-8089086C81DF}"/>
              </a:ext>
            </a:extLst>
          </p:cNvPr>
          <p:cNvSpPr txBox="1"/>
          <p:nvPr/>
        </p:nvSpPr>
        <p:spPr>
          <a:xfrm>
            <a:off x="1844040" y="2269647"/>
            <a:ext cx="8403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/>
              <a:t>Klimapakt besteht aus 6 verschiedenen Kategorien, unterteilt nach etwa 64 Maßnahmen (über 1.000 Einzelpunkte)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8753881-B507-5110-D675-828076DEA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7056" y="3172646"/>
            <a:ext cx="3733343" cy="336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6665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OU_Imagepräsentation 1-01 0308213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524001" y="1433459"/>
            <a:ext cx="6491591" cy="323165"/>
          </a:xfrm>
          <a:prstGeom prst="rect">
            <a:avLst/>
          </a:prstGeom>
          <a:solidFill>
            <a:srgbClr val="D7EBCC"/>
          </a:solidFill>
        </p:spPr>
        <p:txBody>
          <a:bodyPr wrap="square" rtlCol="0">
            <a:spAutoFit/>
          </a:bodyPr>
          <a:lstStyle/>
          <a:p>
            <a:pPr lvl="1"/>
            <a:r>
              <a:rPr lang="de-DE" sz="1500" spc="100" dirty="0">
                <a:solidFill>
                  <a:srgbClr val="56AC51"/>
                </a:solidFill>
                <a:latin typeface="Verdana"/>
                <a:cs typeface="Verdana"/>
              </a:rPr>
              <a:t>Klimapakt – Beschlussfassungen und Strategien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F54B558-C96A-B1A4-DCE3-41BFFF854569}"/>
              </a:ext>
            </a:extLst>
          </p:cNvPr>
          <p:cNvSpPr txBox="1"/>
          <p:nvPr/>
        </p:nvSpPr>
        <p:spPr>
          <a:xfrm>
            <a:off x="2091447" y="2141470"/>
            <a:ext cx="8009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de-DE" sz="18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1312D1C-4702-D174-643C-C55FB646F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06610">
            <a:off x="7354213" y="1254045"/>
            <a:ext cx="2815007" cy="330699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53E4F06-4BDC-2C84-FCD4-19371A5716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2450" y="3638443"/>
            <a:ext cx="4114800" cy="294206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0E8ACE1-2FCB-2FEA-432E-01553B9E6B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1160" y="2383572"/>
            <a:ext cx="5319550" cy="3021376"/>
          </a:xfrm>
          <a:prstGeom prst="rect">
            <a:avLst/>
          </a:prstGeom>
        </p:spPr>
      </p:pic>
      <p:sp>
        <p:nvSpPr>
          <p:cNvPr id="12" name="Pfeil: nach unten 11">
            <a:extLst>
              <a:ext uri="{FF2B5EF4-FFF2-40B4-BE49-F238E27FC236}">
                <a16:creationId xmlns:a16="http://schemas.microsoft.com/office/drawing/2014/main" id="{F62ECBC2-4C3B-3065-10AD-EF43F410E16D}"/>
              </a:ext>
            </a:extLst>
          </p:cNvPr>
          <p:cNvSpPr/>
          <p:nvPr/>
        </p:nvSpPr>
        <p:spPr>
          <a:xfrm rot="1774211">
            <a:off x="6578281" y="2250250"/>
            <a:ext cx="219935" cy="465796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LU" sz="1800"/>
          </a:p>
        </p:txBody>
      </p:sp>
    </p:spTree>
    <p:extLst>
      <p:ext uri="{BB962C8B-B14F-4D97-AF65-F5344CB8AC3E}">
        <p14:creationId xmlns:p14="http://schemas.microsoft.com/office/powerpoint/2010/main" val="73073196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OU_Imagepräsentation 1-01 0308213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524001" y="1433459"/>
            <a:ext cx="6491591" cy="323165"/>
          </a:xfrm>
          <a:prstGeom prst="rect">
            <a:avLst/>
          </a:prstGeom>
          <a:solidFill>
            <a:srgbClr val="D7EBCC"/>
          </a:solidFill>
        </p:spPr>
        <p:txBody>
          <a:bodyPr wrap="square" rtlCol="0">
            <a:spAutoFit/>
          </a:bodyPr>
          <a:lstStyle/>
          <a:p>
            <a:pPr lvl="1"/>
            <a:r>
              <a:rPr lang="de-DE" sz="1500" spc="100" dirty="0">
                <a:solidFill>
                  <a:srgbClr val="56AC51"/>
                </a:solidFill>
                <a:latin typeface="Verdana"/>
                <a:cs typeface="Verdana"/>
              </a:rPr>
              <a:t>Klimapakt - Tandel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F54B558-C96A-B1A4-DCE3-41BFFF854569}"/>
              </a:ext>
            </a:extLst>
          </p:cNvPr>
          <p:cNvSpPr txBox="1"/>
          <p:nvPr/>
        </p:nvSpPr>
        <p:spPr>
          <a:xfrm>
            <a:off x="2091447" y="2141470"/>
            <a:ext cx="8009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de-DE" sz="18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27EC806-65DC-521C-BB49-8089086C81DF}"/>
              </a:ext>
            </a:extLst>
          </p:cNvPr>
          <p:cNvSpPr txBox="1"/>
          <p:nvPr/>
        </p:nvSpPr>
        <p:spPr>
          <a:xfrm>
            <a:off x="1956235" y="2869809"/>
            <a:ext cx="3657599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/>
              <a:t>97 Indikatoren werden jedes Jahr erhoben, um die Wirkung/Erfolge zu überwachen, wie </a:t>
            </a:r>
            <a:r>
              <a:rPr lang="de-DE" sz="1800" dirty="0" err="1"/>
              <a:t>zB</a:t>
            </a:r>
            <a:r>
              <a:rPr lang="de-DE" sz="1800" dirty="0"/>
              <a:t>.: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de-DE" sz="1600" dirty="0"/>
              <a:t>Anzahl Kommunikationsartikel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de-DE" sz="1600" dirty="0"/>
              <a:t>Weiterbildungsstunden der Mitarbeiter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de-LU" sz="1600" dirty="0"/>
              <a:t>Budget für Klimapakt Aktivitäten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LU" sz="1800" dirty="0"/>
              <a:t>Insgesamt 6 KPIs („Key-Performance-</a:t>
            </a:r>
            <a:r>
              <a:rPr lang="de-LU" sz="1800" dirty="0" err="1"/>
              <a:t>Indicators</a:t>
            </a:r>
            <a:r>
              <a:rPr lang="de-LU" sz="1800" dirty="0"/>
              <a:t>“) mit hoher Gewichtung</a:t>
            </a:r>
          </a:p>
          <a:p>
            <a:endParaRPr lang="de-LU" sz="18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02466A8-AA66-9B53-CD2B-CFD9D3405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190082"/>
            <a:ext cx="3939048" cy="211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2959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OU_Imagepräsentation 1-01 0308213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524001" y="1433459"/>
            <a:ext cx="6491591" cy="323165"/>
          </a:xfrm>
          <a:prstGeom prst="rect">
            <a:avLst/>
          </a:prstGeom>
          <a:solidFill>
            <a:srgbClr val="D7EBCC"/>
          </a:solidFill>
        </p:spPr>
        <p:txBody>
          <a:bodyPr wrap="square" rtlCol="0">
            <a:spAutoFit/>
          </a:bodyPr>
          <a:lstStyle/>
          <a:p>
            <a:pPr lvl="1"/>
            <a:r>
              <a:rPr lang="de-DE" sz="1500" spc="100" dirty="0">
                <a:solidFill>
                  <a:srgbClr val="56AC51"/>
                </a:solidFill>
                <a:latin typeface="Verdana"/>
                <a:cs typeface="Verdana"/>
              </a:rPr>
              <a:t>Klimapakt - Tandel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F54B558-C96A-B1A4-DCE3-41BFFF854569}"/>
              </a:ext>
            </a:extLst>
          </p:cNvPr>
          <p:cNvSpPr txBox="1"/>
          <p:nvPr/>
        </p:nvSpPr>
        <p:spPr>
          <a:xfrm>
            <a:off x="2091447" y="2141470"/>
            <a:ext cx="8009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de-DE" sz="18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7237C3F-1D59-6B6B-DA50-F3B681342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9070" y="3692331"/>
            <a:ext cx="1286054" cy="57158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0135E9C-8D0B-3097-1A47-5C624BB1DA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6886" y="1908175"/>
            <a:ext cx="6951731" cy="471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08615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OU_Imagepräsentation 1-01 0308213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524001" y="1433459"/>
            <a:ext cx="6491591" cy="323165"/>
          </a:xfrm>
          <a:prstGeom prst="rect">
            <a:avLst/>
          </a:prstGeom>
          <a:solidFill>
            <a:srgbClr val="D7EBCC"/>
          </a:solidFill>
        </p:spPr>
        <p:txBody>
          <a:bodyPr wrap="square" rtlCol="0">
            <a:spAutoFit/>
          </a:bodyPr>
          <a:lstStyle/>
          <a:p>
            <a:pPr lvl="1"/>
            <a:r>
              <a:rPr lang="de-DE" sz="1500" spc="100" dirty="0">
                <a:solidFill>
                  <a:srgbClr val="56AC51"/>
                </a:solidFill>
                <a:latin typeface="Verdana"/>
                <a:cs typeface="Verdana"/>
              </a:rPr>
              <a:t>Klimapakt – Ideenbörse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F54B558-C96A-B1A4-DCE3-41BFFF854569}"/>
              </a:ext>
            </a:extLst>
          </p:cNvPr>
          <p:cNvSpPr txBox="1"/>
          <p:nvPr/>
        </p:nvSpPr>
        <p:spPr>
          <a:xfrm>
            <a:off x="2091447" y="2141470"/>
            <a:ext cx="8009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de-DE" sz="18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27EC806-65DC-521C-BB49-8089086C81DF}"/>
              </a:ext>
            </a:extLst>
          </p:cNvPr>
          <p:cNvSpPr txBox="1"/>
          <p:nvPr/>
        </p:nvSpPr>
        <p:spPr>
          <a:xfrm>
            <a:off x="1953768" y="2240280"/>
            <a:ext cx="656077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Klimaschutz geht uns alle an!</a:t>
            </a:r>
          </a:p>
          <a:p>
            <a:endParaRPr lang="de-DE" sz="1800" dirty="0"/>
          </a:p>
          <a:p>
            <a:endParaRPr lang="de-DE" sz="1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/>
              <a:t>Verstärkter Bürgereinbezug in die Energie- und Klimaarbeit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/>
              <a:t>Neues </a:t>
            </a:r>
            <a:r>
              <a:rPr lang="de-DE" sz="1800" dirty="0" err="1"/>
              <a:t>Subsiden</a:t>
            </a:r>
            <a:r>
              <a:rPr lang="de-DE" sz="1800" dirty="0"/>
              <a:t>-Reglement ab 01.01.2025 mit erhöhten Prämien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800" dirty="0"/>
          </a:p>
          <a:p>
            <a:endParaRPr lang="de-DE" sz="1800" dirty="0"/>
          </a:p>
          <a:p>
            <a:r>
              <a:rPr lang="de-DE" sz="1800" dirty="0"/>
              <a:t>					Aufruf zur Ideenbörse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8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LU" sz="1800" dirty="0"/>
          </a:p>
          <a:p>
            <a:endParaRPr lang="de-LU" sz="1800" dirty="0"/>
          </a:p>
        </p:txBody>
      </p:sp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67031D47-B58F-31B1-F5A1-27DC9D84CDB3}"/>
              </a:ext>
            </a:extLst>
          </p:cNvPr>
          <p:cNvSpPr/>
          <p:nvPr/>
        </p:nvSpPr>
        <p:spPr>
          <a:xfrm>
            <a:off x="2584704" y="4169664"/>
            <a:ext cx="1234440" cy="56692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LU" sz="1800"/>
          </a:p>
        </p:txBody>
      </p:sp>
    </p:spTree>
    <p:extLst>
      <p:ext uri="{BB962C8B-B14F-4D97-AF65-F5344CB8AC3E}">
        <p14:creationId xmlns:p14="http://schemas.microsoft.com/office/powerpoint/2010/main" val="197825022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OU_Imagepräsentation 1-01 03082116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017027" y="4647956"/>
            <a:ext cx="5721095" cy="1713910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br>
              <a:rPr lang="en-US" sz="6000" baseline="30000">
                <a:solidFill>
                  <a:srgbClr val="000000"/>
                </a:solidFill>
                <a:latin typeface="Verdana"/>
                <a:cs typeface="Verdana"/>
              </a:rPr>
            </a:br>
            <a:endParaRPr lang="de-DE" sz="2000" baseline="300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034283" y="5998977"/>
            <a:ext cx="4138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spc="100" err="1">
                <a:solidFill>
                  <a:schemeClr val="bg1"/>
                </a:solidFill>
                <a:latin typeface="Verdana"/>
                <a:ea typeface="+mj-ea"/>
                <a:cs typeface="Verdana"/>
              </a:rPr>
              <a:t>www.naturpark-our.lu</a:t>
            </a:r>
            <a:endParaRPr lang="de-DE" sz="1800" spc="100">
              <a:solidFill>
                <a:schemeClr val="bg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524001" y="4455944"/>
            <a:ext cx="4152983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1"/>
            <a:r>
              <a:rPr lang="de-DE" sz="2500" spc="100">
                <a:solidFill>
                  <a:srgbClr val="007735"/>
                </a:solidFill>
                <a:latin typeface="Verdana"/>
                <a:cs typeface="Verdana"/>
              </a:rPr>
              <a:t>WIR </a:t>
            </a:r>
            <a:r>
              <a:rPr lang="de-DE" sz="2500" spc="100">
                <a:solidFill>
                  <a:schemeClr val="accent2"/>
                </a:solidFill>
                <a:latin typeface="Verdana"/>
                <a:cs typeface="Verdana"/>
              </a:rPr>
              <a:t>DANKEN</a:t>
            </a:r>
            <a:r>
              <a:rPr lang="de-DE" sz="2500" spc="100">
                <a:solidFill>
                  <a:srgbClr val="007735"/>
                </a:solidFill>
                <a:latin typeface="Verdana"/>
                <a:cs typeface="Verdana"/>
              </a:rPr>
              <a:t> IHNEN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523997" y="5016746"/>
            <a:ext cx="5720366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1"/>
            <a:r>
              <a:rPr lang="de-DE" sz="2500" spc="100">
                <a:solidFill>
                  <a:srgbClr val="007735"/>
                </a:solidFill>
                <a:latin typeface="Verdana"/>
                <a:cs typeface="Verdana"/>
              </a:rPr>
              <a:t>FÜR IHRE AUFMERKSAMKEIT.</a:t>
            </a:r>
          </a:p>
        </p:txBody>
      </p:sp>
    </p:spTree>
    <p:extLst>
      <p:ext uri="{BB962C8B-B14F-4D97-AF65-F5344CB8AC3E}">
        <p14:creationId xmlns:p14="http://schemas.microsoft.com/office/powerpoint/2010/main" val="498716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F0C0CF-2900-3B03-7D93-4FCAD58AE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LU" dirty="0"/>
              <a:t>Glas</a:t>
            </a:r>
            <a:endParaRPr lang="lb-LU" dirty="0"/>
          </a:p>
        </p:txBody>
      </p:sp>
      <p:pic>
        <p:nvPicPr>
          <p:cNvPr id="5" name="Grafik 4" descr="Ein Bild, das Text, Reihe, Schrift, Screenshot enthält.&#10;&#10;Automatisch generierte Beschreibung">
            <a:extLst>
              <a:ext uri="{FF2B5EF4-FFF2-40B4-BE49-F238E27FC236}">
                <a16:creationId xmlns:a16="http://schemas.microsoft.com/office/drawing/2014/main" id="{2A65DA18-0040-E51C-3C7E-387E950E5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020" y="1412777"/>
            <a:ext cx="8874478" cy="205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81583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AA070B-B022-82B8-DF1A-C58ED007F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341155-C538-2F17-82F4-3A2E33EA0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522156"/>
            <a:ext cx="4937937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Froen</a:t>
            </a:r>
            <a:endParaRPr 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" name="Freeform: Shape 16">
            <a:extLst>
              <a:ext uri="{FF2B5EF4-FFF2-40B4-BE49-F238E27FC236}">
                <a16:creationId xmlns:a16="http://schemas.microsoft.com/office/drawing/2014/main" id="{E11472BE-FF63-6A82-338C-04A8EA2F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88331"/>
            <a:ext cx="356463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18">
            <a:extLst>
              <a:ext uri="{FF2B5EF4-FFF2-40B4-BE49-F238E27FC236}">
                <a16:creationId xmlns:a16="http://schemas.microsoft.com/office/drawing/2014/main" id="{10882219-55B4-9F19-7F33-E217405B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0">
            <a:extLst>
              <a:ext uri="{FF2B5EF4-FFF2-40B4-BE49-F238E27FC236}">
                <a16:creationId xmlns:a16="http://schemas.microsoft.com/office/drawing/2014/main" id="{378BE1B5-DD90-C7C8-3026-65FD0CE33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2">
            <a:extLst>
              <a:ext uri="{FF2B5EF4-FFF2-40B4-BE49-F238E27FC236}">
                <a16:creationId xmlns:a16="http://schemas.microsoft.com/office/drawing/2014/main" id="{CD2F1E46-A8DC-F3A7-CA3F-0FEC7205B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573" y="0"/>
            <a:ext cx="3913632" cy="228523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Freeform: Shape 24">
            <a:extLst>
              <a:ext uri="{FF2B5EF4-FFF2-40B4-BE49-F238E27FC236}">
                <a16:creationId xmlns:a16="http://schemas.microsoft.com/office/drawing/2014/main" id="{133C9C02-C62D-C6F0-C717-756C285B8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25559" y="725908"/>
            <a:ext cx="2852928" cy="2852928"/>
          </a:xfrm>
          <a:custGeom>
            <a:avLst/>
            <a:gdLst>
              <a:gd name="connsiteX0" fmla="*/ 1426464 w 2852928"/>
              <a:gd name="connsiteY0" fmla="*/ 0 h 2852928"/>
              <a:gd name="connsiteX1" fmla="*/ 2852928 w 2852928"/>
              <a:gd name="connsiteY1" fmla="*/ 1426464 h 2852928"/>
              <a:gd name="connsiteX2" fmla="*/ 1426464 w 2852928"/>
              <a:gd name="connsiteY2" fmla="*/ 2852928 h 2852928"/>
              <a:gd name="connsiteX3" fmla="*/ 0 w 2852928"/>
              <a:gd name="connsiteY3" fmla="*/ 1426464 h 2852928"/>
              <a:gd name="connsiteX4" fmla="*/ 1426464 w 2852928"/>
              <a:gd name="connsiteY4" fmla="*/ 0 h 2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Oval 26">
            <a:extLst>
              <a:ext uri="{FF2B5EF4-FFF2-40B4-BE49-F238E27FC236}">
                <a16:creationId xmlns:a16="http://schemas.microsoft.com/office/drawing/2014/main" id="{0535AEEF-B8A9-C359-1E7A-49D9918C6A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2369881-A57E-8D37-97D6-7164884D1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43" y="3496336"/>
            <a:ext cx="2329136" cy="2789384"/>
          </a:xfrm>
          <a:prstGeom prst="rect">
            <a:avLst/>
          </a:prstGeom>
        </p:spPr>
      </p:pic>
      <p:sp>
        <p:nvSpPr>
          <p:cNvPr id="36" name="Freeform: Shape 28">
            <a:extLst>
              <a:ext uri="{FF2B5EF4-FFF2-40B4-BE49-F238E27FC236}">
                <a16:creationId xmlns:a16="http://schemas.microsoft.com/office/drawing/2014/main" id="{CD840AD6-9A2B-116C-C8BD-E84A235A78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: Shape 30">
            <a:extLst>
              <a:ext uri="{FF2B5EF4-FFF2-40B4-BE49-F238E27FC236}">
                <a16:creationId xmlns:a16="http://schemas.microsoft.com/office/drawing/2014/main" id="{DCBBF7A5-7035-EC96-80B4-DB99AEFB5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8761" y="-4330"/>
            <a:ext cx="3273238" cy="3383891"/>
          </a:xfrm>
          <a:custGeom>
            <a:avLst/>
            <a:gdLst>
              <a:gd name="connsiteX0" fmla="*/ 122841 w 3273238"/>
              <a:gd name="connsiteY0" fmla="*/ 0 h 3383891"/>
              <a:gd name="connsiteX1" fmla="*/ 3273238 w 3273238"/>
              <a:gd name="connsiteY1" fmla="*/ 0 h 3383891"/>
              <a:gd name="connsiteX2" fmla="*/ 3273238 w 3273238"/>
              <a:gd name="connsiteY2" fmla="*/ 3291335 h 3383891"/>
              <a:gd name="connsiteX3" fmla="*/ 3118338 w 3273238"/>
              <a:gd name="connsiteY3" fmla="*/ 3331164 h 3383891"/>
              <a:gd name="connsiteX4" fmla="*/ 2595295 w 3273238"/>
              <a:gd name="connsiteY4" fmla="*/ 3383891 h 3383891"/>
              <a:gd name="connsiteX5" fmla="*/ 0 w 3273238"/>
              <a:gd name="connsiteY5" fmla="*/ 788596 h 3383891"/>
              <a:gd name="connsiteX6" fmla="*/ 116679 w 3273238"/>
              <a:gd name="connsiteY6" fmla="*/ 16835 h 338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Freeform: Shape 32">
            <a:extLst>
              <a:ext uri="{FF2B5EF4-FFF2-40B4-BE49-F238E27FC236}">
                <a16:creationId xmlns:a16="http://schemas.microsoft.com/office/drawing/2014/main" id="{42753AD3-451C-C192-B31A-B0E746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63236" y="4071322"/>
            <a:ext cx="2828765" cy="2786678"/>
          </a:xfrm>
          <a:custGeom>
            <a:avLst/>
            <a:gdLst>
              <a:gd name="connsiteX0" fmla="*/ 1888236 w 2828765"/>
              <a:gd name="connsiteY0" fmla="*/ 0 h 2786678"/>
              <a:gd name="connsiteX1" fmla="*/ 2788281 w 2828765"/>
              <a:gd name="connsiteY1" fmla="*/ 227900 h 2786678"/>
              <a:gd name="connsiteX2" fmla="*/ 2828765 w 2828765"/>
              <a:gd name="connsiteY2" fmla="*/ 252495 h 2786678"/>
              <a:gd name="connsiteX3" fmla="*/ 2828765 w 2828765"/>
              <a:gd name="connsiteY3" fmla="*/ 2786678 h 2786678"/>
              <a:gd name="connsiteX4" fmla="*/ 227128 w 2828765"/>
              <a:gd name="connsiteY4" fmla="*/ 2786678 h 2786678"/>
              <a:gd name="connsiteX5" fmla="*/ 148387 w 2828765"/>
              <a:gd name="connsiteY5" fmla="*/ 2623223 h 2786678"/>
              <a:gd name="connsiteX6" fmla="*/ 0 w 2828765"/>
              <a:gd name="connsiteY6" fmla="*/ 1888236 h 2786678"/>
              <a:gd name="connsiteX7" fmla="*/ 1888236 w 2828765"/>
              <a:gd name="connsiteY7" fmla="*/ 0 h 27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Freeform: Shape 34">
            <a:extLst>
              <a:ext uri="{FF2B5EF4-FFF2-40B4-BE49-F238E27FC236}">
                <a16:creationId xmlns:a16="http://schemas.microsoft.com/office/drawing/2014/main" id="{B0649E6A-E32E-4CDD-581D-9BCCEACBA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BB885A2-8B1B-5934-390B-27140832D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9284" y="5701200"/>
            <a:ext cx="2423473" cy="69931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E175C1B-CCC0-681A-D1C8-8F636412F5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241" t="1002" r="7096" b="13285"/>
          <a:stretch/>
        </p:blipFill>
        <p:spPr>
          <a:xfrm>
            <a:off x="6539924" y="4126657"/>
            <a:ext cx="1827573" cy="201638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5F9E9A0-B96B-A3B1-C10D-C2CD1BCFCA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8319" y="1236509"/>
            <a:ext cx="1848178" cy="177141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38B77E1-212B-D521-1AEC-44D5104AAA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0187" y="523757"/>
            <a:ext cx="3339890" cy="40430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ED7AE03-0C5E-41AB-AFED-B4A5F61975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0220" y="352036"/>
            <a:ext cx="1950889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712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25B66B-0C09-E762-23CE-E422B9761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F69114-F29C-87E1-FE6E-C8AA7F0CD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28368" y="4522156"/>
            <a:ext cx="4937937" cy="1363215"/>
          </a:xfrm>
        </p:spPr>
        <p:txBody>
          <a:bodyPr anchor="t">
            <a:normAutofit fontScale="90000"/>
          </a:bodyPr>
          <a:lstStyle/>
          <a:p>
            <a:r>
              <a:rPr lang="fr-LU" sz="9600" dirty="0"/>
              <a:t>MERCI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9AB2337-A714-DD22-3C74-99A0B586B2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88331"/>
            <a:ext cx="356463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86643D5-C0DD-55EF-4D00-9B687CE83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789B237-C659-72E8-E1B1-DF1EB1067B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C4A8796-9C73-2667-F65B-2F82F8170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573" y="0"/>
            <a:ext cx="3913632" cy="228523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6382FDE-DC60-C905-22E0-D3F166574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823" y="649885"/>
            <a:ext cx="3476105" cy="425823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5A8701F-39FE-080A-4897-DDFC5377A6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25559" y="725908"/>
            <a:ext cx="2852928" cy="2852928"/>
          </a:xfrm>
          <a:custGeom>
            <a:avLst/>
            <a:gdLst>
              <a:gd name="connsiteX0" fmla="*/ 1426464 w 2852928"/>
              <a:gd name="connsiteY0" fmla="*/ 0 h 2852928"/>
              <a:gd name="connsiteX1" fmla="*/ 2852928 w 2852928"/>
              <a:gd name="connsiteY1" fmla="*/ 1426464 h 2852928"/>
              <a:gd name="connsiteX2" fmla="*/ 1426464 w 2852928"/>
              <a:gd name="connsiteY2" fmla="*/ 2852928 h 2852928"/>
              <a:gd name="connsiteX3" fmla="*/ 0 w 2852928"/>
              <a:gd name="connsiteY3" fmla="*/ 1426464 h 2852928"/>
              <a:gd name="connsiteX4" fmla="*/ 1426464 w 2852928"/>
              <a:gd name="connsiteY4" fmla="*/ 0 h 2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541C264-2367-8F92-2E38-41C48CC0B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B0E4CF0-24A6-D95B-B8D8-C0B5AF69C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9763" y="1272777"/>
            <a:ext cx="1905887" cy="182965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CC54513-E43B-21FC-C6B7-44DBC0860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643" y="3496336"/>
            <a:ext cx="2329136" cy="2789384"/>
          </a:xfrm>
          <a:prstGeom prst="rect">
            <a:avLst/>
          </a:pr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15246BB6-38C5-4BE9-A2EC-25C449775D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DE5D8679-5EB6-7EBE-880B-0FA545396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8761" y="-4330"/>
            <a:ext cx="3273238" cy="3383891"/>
          </a:xfrm>
          <a:custGeom>
            <a:avLst/>
            <a:gdLst>
              <a:gd name="connsiteX0" fmla="*/ 122841 w 3273238"/>
              <a:gd name="connsiteY0" fmla="*/ 0 h 3383891"/>
              <a:gd name="connsiteX1" fmla="*/ 3273238 w 3273238"/>
              <a:gd name="connsiteY1" fmla="*/ 0 h 3383891"/>
              <a:gd name="connsiteX2" fmla="*/ 3273238 w 3273238"/>
              <a:gd name="connsiteY2" fmla="*/ 3291335 h 3383891"/>
              <a:gd name="connsiteX3" fmla="*/ 3118338 w 3273238"/>
              <a:gd name="connsiteY3" fmla="*/ 3331164 h 3383891"/>
              <a:gd name="connsiteX4" fmla="*/ 2595295 w 3273238"/>
              <a:gd name="connsiteY4" fmla="*/ 3383891 h 3383891"/>
              <a:gd name="connsiteX5" fmla="*/ 0 w 3273238"/>
              <a:gd name="connsiteY5" fmla="*/ 788596 h 3383891"/>
              <a:gd name="connsiteX6" fmla="*/ 116679 w 3273238"/>
              <a:gd name="connsiteY6" fmla="*/ 16835 h 338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8275EF8-B868-3E98-CFA4-B3DABD076F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9800" y="368428"/>
            <a:ext cx="1952160" cy="1952160"/>
          </a:xfrm>
          <a:prstGeom prst="rect">
            <a:avLst/>
          </a:pr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5B55984B-6E5D-39B4-040E-8C41E05461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63236" y="4071322"/>
            <a:ext cx="2828765" cy="2786678"/>
          </a:xfrm>
          <a:custGeom>
            <a:avLst/>
            <a:gdLst>
              <a:gd name="connsiteX0" fmla="*/ 1888236 w 2828765"/>
              <a:gd name="connsiteY0" fmla="*/ 0 h 2786678"/>
              <a:gd name="connsiteX1" fmla="*/ 2788281 w 2828765"/>
              <a:gd name="connsiteY1" fmla="*/ 227900 h 2786678"/>
              <a:gd name="connsiteX2" fmla="*/ 2828765 w 2828765"/>
              <a:gd name="connsiteY2" fmla="*/ 252495 h 2786678"/>
              <a:gd name="connsiteX3" fmla="*/ 2828765 w 2828765"/>
              <a:gd name="connsiteY3" fmla="*/ 2786678 h 2786678"/>
              <a:gd name="connsiteX4" fmla="*/ 227128 w 2828765"/>
              <a:gd name="connsiteY4" fmla="*/ 2786678 h 2786678"/>
              <a:gd name="connsiteX5" fmla="*/ 148387 w 2828765"/>
              <a:gd name="connsiteY5" fmla="*/ 2623223 h 2786678"/>
              <a:gd name="connsiteX6" fmla="*/ 0 w 2828765"/>
              <a:gd name="connsiteY6" fmla="*/ 1888236 h 2786678"/>
              <a:gd name="connsiteX7" fmla="*/ 1888236 w 2828765"/>
              <a:gd name="connsiteY7" fmla="*/ 0 h 27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9B39D8C5-8816-A845-E356-3AAD88413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E933A5C-4044-9E42-DB59-1C7D6615E2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8582" y="5410772"/>
            <a:ext cx="2135777" cy="61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0835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F0C0CF-2900-3B03-7D93-4FCAD58AE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LU" dirty="0"/>
              <a:t>Gemeschten </a:t>
            </a:r>
            <a:r>
              <a:rPr lang="de-LU" dirty="0" err="1"/>
              <a:t>Ooffall</a:t>
            </a:r>
            <a:endParaRPr lang="lb-LU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80D0A87-7EFC-C33E-86CA-1A5E4AF0F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179" y="1417638"/>
            <a:ext cx="10245642" cy="320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520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47bb3bcc-a2a5-4740-8905-990b126b9e4b"/>
  <p:tag name="MIO_EK" val="5884"/>
  <p:tag name="MIO_UPDATE" val="True"/>
  <p:tag name="MIO_VERSION" val="08.01.2019 11:29:28"/>
  <p:tag name="MIO_DBID" val="3af56653-9c2a-4f71-b4fa-30d31319207d"/>
  <p:tag name="MIO_LASTDOWNLOADED" val="11.05.2020 13:22:29"/>
  <p:tag name="MIO_OBJECTNAME" val="Standort Colmar-Berg Luftaufnahme"/>
  <p:tag name="MIO_LASTEDITORNAME" val="(Laure Guyot)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3486dd63-2786-477f-b2b7-c7d042f39b95"/>
  <p:tag name="MIO_EK" val="5890"/>
  <p:tag name="MIO_UPDATE" val="True"/>
  <p:tag name="MIO_VERSION" val="08.01.2019 11:29:37"/>
  <p:tag name="MIO_DBID" val="3af56653-9c2a-4f71-b4fa-30d31319207d"/>
  <p:tag name="MIO_LASTDOWNLOADED" val="08.01.2019 11:29:37"/>
  <p:tag name="MIO_OBJECTNAME" val="SuperDrecksKëscht 1985 So fing alles an"/>
  <p:tag name="MIO_LASTEDITORNAME" val="Laure Guyo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836d6b0b-20c2-4ed9-b4ed-6deee4cbad85"/>
  <p:tag name="MIO_EK" val="5891"/>
  <p:tag name="MIO_UPDATE" val="True"/>
  <p:tag name="MIO_VERSION" val="08.01.2019 11:29:39"/>
  <p:tag name="MIO_DBID" val="3af56653-9c2a-4f71-b4fa-30d31319207d"/>
  <p:tag name="MIO_LASTDOWNLOADED" val="08.01.2019 11:29:39"/>
  <p:tag name="MIO_OBJECTNAME" val="Und so ging es weiter 1991"/>
  <p:tag name="MIO_LASTEDITORNAME" val="Laure Guyot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3486dd63-2786-477f-b2b7-c7d042f39b95"/>
  <p:tag name="MIO_EK" val="5890"/>
  <p:tag name="MIO_UPDATE" val="True"/>
  <p:tag name="MIO_VERSION" val="08.01.2019 11:29:37"/>
  <p:tag name="MIO_DBID" val="3af56653-9c2a-4f71-b4fa-30d31319207d"/>
  <p:tag name="MIO_LASTDOWNLOADED" val="08.01.2019 11:29:37"/>
  <p:tag name="MIO_OBJECTNAME" val="SuperDrecksKëscht 1985 So fing alles an"/>
  <p:tag name="MIO_LASTEDITORNAME" val="Laure Guyo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3486dd63-2786-477f-b2b7-c7d042f39b95"/>
  <p:tag name="MIO_EK" val="5890"/>
  <p:tag name="MIO_UPDATE" val="True"/>
  <p:tag name="MIO_VERSION" val="08.01.2019 11:29:37"/>
  <p:tag name="MIO_DBID" val="3af56653-9c2a-4f71-b4fa-30d31319207d"/>
  <p:tag name="MIO_LASTDOWNLOADED" val="08.01.2019 11:29:37"/>
  <p:tag name="MIO_OBJECTNAME" val="SuperDrecksKëscht 1985 So fing alles an"/>
  <p:tag name="MIO_LASTEDITORNAME" val="Laure Guyot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Facette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1370</Words>
  <Application>Microsoft Office PowerPoint</Application>
  <PresentationFormat>Grand écran</PresentationFormat>
  <Paragraphs>366</Paragraphs>
  <Slides>81</Slides>
  <Notes>28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81</vt:i4>
      </vt:variant>
    </vt:vector>
  </HeadingPairs>
  <TitlesOfParts>
    <vt:vector size="96" baseType="lpstr">
      <vt:lpstr>Aptos</vt:lpstr>
      <vt:lpstr>Aptos Display</vt:lpstr>
      <vt:lpstr>Arial</vt:lpstr>
      <vt:lpstr>Baguet Script</vt:lpstr>
      <vt:lpstr>Calibri</vt:lpstr>
      <vt:lpstr>Symbol</vt:lpstr>
      <vt:lpstr>Trebuchet MS</vt:lpstr>
      <vt:lpstr>Verdana</vt:lpstr>
      <vt:lpstr>Wingdings</vt:lpstr>
      <vt:lpstr>Wingdings 3</vt:lpstr>
      <vt:lpstr>Thème Office</vt:lpstr>
      <vt:lpstr>Office-Design</vt:lpstr>
      <vt:lpstr>Standarddesign</vt:lpstr>
      <vt:lpstr>1_Larissa</vt:lpstr>
      <vt:lpstr>Facette</vt:lpstr>
      <vt:lpstr>Wëllkomm op eisem Informatiounsowend</vt:lpstr>
      <vt:lpstr>Begréissung </vt:lpstr>
      <vt:lpstr>Présentation PowerPoint</vt:lpstr>
      <vt:lpstr>Présentation PowerPoint</vt:lpstr>
      <vt:lpstr>Gemeng Tandel am SIDEC</vt:lpstr>
      <vt:lpstr>Pabeier</vt:lpstr>
      <vt:lpstr>Bio</vt:lpstr>
      <vt:lpstr>Glas</vt:lpstr>
      <vt:lpstr>Gemeschten Ooffall</vt:lpstr>
      <vt:lpstr>Tonnen (01-09/2024)</vt:lpstr>
      <vt:lpstr>Budget 2024</vt:lpstr>
      <vt:lpstr>Budget 2024</vt:lpstr>
      <vt:lpstr>Présentation PowerPoint</vt:lpstr>
      <vt:lpstr>Présentation PowerPoint</vt:lpstr>
      <vt:lpstr>Présentation PowerPoint</vt:lpstr>
      <vt:lpstr>SuperDrecksKëscht…</vt:lpstr>
      <vt:lpstr>Présentation PowerPoint</vt:lpstr>
      <vt:lpstr>1985     Die SuperDrecksKëscht ist als Bürgerinitiative gestartet</vt:lpstr>
      <vt:lpstr>Présentation PowerPoint</vt:lpstr>
      <vt:lpstr>1992     Unterstützung für Unternehmen</vt:lpstr>
      <vt:lpstr>In den 90er Jahren  Information und Sensibilisierung</vt:lpstr>
      <vt:lpstr>Présentation PowerPoint</vt:lpstr>
      <vt:lpstr>Die Werte der SDK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Infoowend </vt:lpstr>
      <vt:lpstr>Présentation PowerPoint</vt:lpstr>
      <vt:lpstr>Présentation PowerPoint</vt:lpstr>
      <vt:lpstr>Invest: 270 000 Euro</vt:lpstr>
      <vt:lpstr>Klimapakt </vt:lpstr>
      <vt:lpstr>Bau vun PV-anlagen</vt:lpstr>
      <vt:lpstr>Présentation PowerPoint</vt:lpstr>
      <vt:lpstr>Présentation PowerPoint</vt:lpstr>
      <vt:lpstr>Projet 2025 : schoulcampus 600 Kw</vt:lpstr>
      <vt:lpstr>Projet 2025: Beleuchtungskonzept</vt:lpstr>
      <vt:lpstr>Projet 2025 Electromobilität</vt:lpstr>
      <vt:lpstr>Présentation PowerPoint</vt:lpstr>
      <vt:lpstr>Naturpakt </vt:lpstr>
      <vt:lpstr>Présentation PowerPoint</vt:lpstr>
      <vt:lpstr>Présentation PowerPoint</vt:lpstr>
      <vt:lpstr>Présentation PowerPoint</vt:lpstr>
      <vt:lpstr>Présentation PowerPoint</vt:lpstr>
      <vt:lpstr>Tandelbaach Renaturéierung</vt:lpstr>
      <vt:lpstr>Présentation PowerPoint</vt:lpstr>
      <vt:lpstr>Présentation PowerPoint</vt:lpstr>
      <vt:lpstr>Présentation PowerPoint</vt:lpstr>
      <vt:lpstr>Présentation PowerPoint</vt:lpstr>
      <vt:lpstr>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</vt:lpstr>
      <vt:lpstr>Froen</vt:lpstr>
      <vt:lpstr>MERCI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Tandel mso5</dc:creator>
  <cp:lastModifiedBy>Tandel mso5</cp:lastModifiedBy>
  <cp:revision>11</cp:revision>
  <dcterms:created xsi:type="dcterms:W3CDTF">2024-10-11T06:31:37Z</dcterms:created>
  <dcterms:modified xsi:type="dcterms:W3CDTF">2024-10-15T12:20:11Z</dcterms:modified>
</cp:coreProperties>
</file>